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9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B4400-A27D-473A-97F8-0402E01088F9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E3FEE-41DC-482E-9294-4854CAAFAD9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00C9-6E15-4FC3-8200-3A5512AA6FFF}" type="datetimeFigureOut">
              <a:rPr lang="zh-CN" altLang="en-US" smtClean="0"/>
              <a:pPr/>
              <a:t>2016/10/12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123E5-C8F8-48E1-9A82-D9DAA3713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19261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Question 1</a:t>
            </a:r>
            <a:endParaRPr lang="en-US" altLang="zh-CN" dirty="0" smtClean="0"/>
          </a:p>
          <a:p>
            <a:pPr>
              <a:buNone/>
            </a:pPr>
            <a:endParaRPr lang="en-US" altLang="zh-CN" sz="1400" dirty="0" smtClean="0"/>
          </a:p>
          <a:p>
            <a:pPr>
              <a:buNone/>
            </a:pPr>
            <a:r>
              <a:rPr lang="en-US" altLang="zh-CN" sz="1800" dirty="0" smtClean="0"/>
              <a:t> </a:t>
            </a:r>
            <a:r>
              <a:rPr lang="en-US" altLang="zh-CN" sz="1800" dirty="0" smtClean="0"/>
              <a:t>   </a:t>
            </a:r>
            <a:r>
              <a:rPr lang="en-US" altLang="zh-CN" sz="1800" dirty="0" smtClean="0"/>
              <a:t>According </a:t>
            </a:r>
            <a:r>
              <a:rPr lang="en-US" altLang="zh-CN" sz="1800" dirty="0" smtClean="0"/>
              <a:t>to the algorithm of building resource graph, if user choose one of </a:t>
            </a:r>
            <a:r>
              <a:rPr lang="en-US" altLang="zh-CN" sz="1800" dirty="0" smtClean="0"/>
              <a:t>nodes</a:t>
            </a:r>
            <a:r>
              <a:rPr lang="en-US" altLang="zh-CN" sz="1800" dirty="0" smtClean="0"/>
              <a:t> </a:t>
            </a:r>
          </a:p>
          <a:p>
            <a:pPr>
              <a:buNone/>
            </a:pPr>
            <a:r>
              <a:rPr lang="en-US" altLang="zh-CN" sz="1800" dirty="0" smtClean="0"/>
              <a:t>in </a:t>
            </a:r>
            <a:r>
              <a:rPr lang="en-US" altLang="zh-CN" sz="1800" dirty="0" smtClean="0"/>
              <a:t>the resource tree to </a:t>
            </a:r>
            <a:r>
              <a:rPr lang="en-US" altLang="zh-CN" sz="1800" dirty="0" smtClean="0"/>
              <a:t>protect</a:t>
            </a:r>
            <a:r>
              <a:rPr lang="en-US" altLang="zh-CN" sz="1800" dirty="0" smtClean="0"/>
              <a:t>, then all the children resources belongs to it will </a:t>
            </a:r>
            <a:r>
              <a:rPr lang="en-US" altLang="zh-CN" sz="1800" dirty="0" smtClean="0"/>
              <a:t>be</a:t>
            </a:r>
          </a:p>
          <a:p>
            <a:pPr>
              <a:buNone/>
            </a:pPr>
            <a:r>
              <a:rPr lang="en-US" altLang="zh-CN" sz="1800" dirty="0" smtClean="0"/>
              <a:t>protected </a:t>
            </a:r>
            <a:r>
              <a:rPr lang="en-US" altLang="zh-CN" sz="1800" dirty="0" smtClean="0"/>
              <a:t>whatever user choose them or not.  For </a:t>
            </a:r>
            <a:r>
              <a:rPr lang="en-US" altLang="zh-CN" sz="1800" dirty="0" smtClean="0"/>
              <a:t>example</a:t>
            </a:r>
            <a:r>
              <a:rPr lang="en-US" altLang="zh-CN" sz="1800" dirty="0" smtClean="0"/>
              <a:t>, whatever user </a:t>
            </a:r>
            <a:r>
              <a:rPr lang="en-US" altLang="zh-CN" sz="1800" dirty="0" smtClean="0"/>
              <a:t>just choose </a:t>
            </a:r>
          </a:p>
          <a:p>
            <a:pPr>
              <a:buNone/>
            </a:pPr>
            <a:r>
              <a:rPr lang="en-US" altLang="zh-CN" sz="1800" dirty="0" smtClean="0"/>
              <a:t>‘</a:t>
            </a:r>
            <a:r>
              <a:rPr lang="en-US" altLang="zh-CN" sz="1800" dirty="0" smtClean="0"/>
              <a:t>A’,  ‘A B’, or ‘A B C’ etc, then ‘A B C D E F G’ will be protected, but user </a:t>
            </a:r>
            <a:r>
              <a:rPr lang="en-US" altLang="zh-CN" sz="1800" dirty="0" smtClean="0"/>
              <a:t>does not </a:t>
            </a:r>
            <a:r>
              <a:rPr lang="en-US" altLang="zh-CN" sz="1800" dirty="0" smtClean="0"/>
              <a:t>choose 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‘</a:t>
            </a:r>
            <a:r>
              <a:rPr lang="en-US" altLang="zh-CN" sz="1800" dirty="0" smtClean="0"/>
              <a:t>D E F G’ to protect</a:t>
            </a:r>
            <a:r>
              <a:rPr lang="en-US" altLang="zh-CN" sz="1800" dirty="0" smtClean="0"/>
              <a:t>.</a:t>
            </a:r>
            <a:endParaRPr lang="en-US" altLang="zh-CN" sz="1800" dirty="0" smtClean="0"/>
          </a:p>
        </p:txBody>
      </p:sp>
      <p:grpSp>
        <p:nvGrpSpPr>
          <p:cNvPr id="4" name="组合 3"/>
          <p:cNvGrpSpPr/>
          <p:nvPr/>
        </p:nvGrpSpPr>
        <p:grpSpPr>
          <a:xfrm>
            <a:off x="4788024" y="3284984"/>
            <a:ext cx="504056" cy="504056"/>
            <a:chOff x="827584" y="4941168"/>
            <a:chExt cx="504056" cy="504056"/>
          </a:xfrm>
        </p:grpSpPr>
        <p:sp>
          <p:nvSpPr>
            <p:cNvPr id="5" name="圆角矩形 4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4424" y="5013176"/>
              <a:ext cx="43204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A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4355976" y="4077072"/>
            <a:ext cx="504056" cy="504056"/>
            <a:chOff x="827584" y="4941168"/>
            <a:chExt cx="504056" cy="504056"/>
          </a:xfrm>
        </p:grpSpPr>
        <p:sp>
          <p:nvSpPr>
            <p:cNvPr id="8" name="圆角矩形 7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B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923928" y="4941168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11" name="圆角矩形 10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C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3" name="直接箭头连接符 12"/>
          <p:cNvCxnSpPr>
            <a:stCxn id="5" idx="2"/>
            <a:endCxn id="8" idx="0"/>
          </p:cNvCxnSpPr>
          <p:nvPr/>
        </p:nvCxnSpPr>
        <p:spPr>
          <a:xfrm flipH="1">
            <a:off x="4608004" y="3789040"/>
            <a:ext cx="432048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8" idx="2"/>
            <a:endCxn id="11" idx="0"/>
          </p:cNvCxnSpPr>
          <p:nvPr/>
        </p:nvCxnSpPr>
        <p:spPr>
          <a:xfrm flipH="1">
            <a:off x="4175956" y="4581128"/>
            <a:ext cx="432048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3491880" y="5805264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16" name="圆角矩形 15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D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8" name="直接箭头连接符 17"/>
          <p:cNvCxnSpPr>
            <a:stCxn id="11" idx="2"/>
            <a:endCxn id="16" idx="0"/>
          </p:cNvCxnSpPr>
          <p:nvPr/>
        </p:nvCxnSpPr>
        <p:spPr>
          <a:xfrm flipH="1">
            <a:off x="3743908" y="5445224"/>
            <a:ext cx="432048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5292080" y="4077072"/>
            <a:ext cx="504056" cy="504056"/>
            <a:chOff x="827584" y="4941168"/>
            <a:chExt cx="504056" cy="504056"/>
          </a:xfrm>
        </p:grpSpPr>
        <p:sp>
          <p:nvSpPr>
            <p:cNvPr id="20" name="圆角矩形 19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E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860032" y="4941168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23" name="圆角矩形 22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F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427984" y="5805264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26" name="圆角矩形 25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G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28" name="直接箭头连接符 27"/>
          <p:cNvCxnSpPr>
            <a:stCxn id="5" idx="2"/>
            <a:endCxn id="20" idx="0"/>
          </p:cNvCxnSpPr>
          <p:nvPr/>
        </p:nvCxnSpPr>
        <p:spPr>
          <a:xfrm>
            <a:off x="5040052" y="3789040"/>
            <a:ext cx="504056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8" idx="2"/>
            <a:endCxn id="23" idx="0"/>
          </p:cNvCxnSpPr>
          <p:nvPr/>
        </p:nvCxnSpPr>
        <p:spPr>
          <a:xfrm>
            <a:off x="4608004" y="4581128"/>
            <a:ext cx="504056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11" idx="2"/>
            <a:endCxn id="26" idx="0"/>
          </p:cNvCxnSpPr>
          <p:nvPr/>
        </p:nvCxnSpPr>
        <p:spPr>
          <a:xfrm>
            <a:off x="4175956" y="5445224"/>
            <a:ext cx="504056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71189"/>
            <a:ext cx="8229600" cy="618214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altLang="zh-CN" dirty="0" smtClean="0">
                <a:solidFill>
                  <a:prstClr val="black"/>
                </a:solidFill>
              </a:rPr>
              <a:t>Question </a:t>
            </a:r>
            <a:r>
              <a:rPr lang="en-US" altLang="zh-CN" dirty="0" smtClean="0">
                <a:solidFill>
                  <a:prstClr val="black"/>
                </a:solidFill>
              </a:rPr>
              <a:t>2</a:t>
            </a:r>
            <a:endParaRPr lang="en-US" altLang="zh-CN" dirty="0" smtClean="0">
              <a:solidFill>
                <a:prstClr val="black"/>
              </a:solidFill>
            </a:endParaRPr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If there is a resource tree as bellow, then there are several kinds of resource groups to </a:t>
            </a:r>
          </a:p>
          <a:p>
            <a:pPr>
              <a:buNone/>
            </a:pPr>
            <a:r>
              <a:rPr lang="en-US" altLang="zh-CN" sz="2000" dirty="0" smtClean="0"/>
              <a:t>protect. </a:t>
            </a:r>
            <a:r>
              <a:rPr lang="en-US" altLang="zh-CN" sz="2000" dirty="0" smtClean="0">
                <a:solidFill>
                  <a:srgbClr val="00B0F0"/>
                </a:solidFill>
              </a:rPr>
              <a:t>Question</a:t>
            </a:r>
            <a:r>
              <a:rPr lang="en-US" altLang="zh-CN" sz="2000" dirty="0" smtClean="0"/>
              <a:t> is which kinds of group is valid, and which is not. </a:t>
            </a:r>
            <a:r>
              <a:rPr lang="en-US" altLang="zh-CN" sz="2000" dirty="0" smtClean="0">
                <a:solidFill>
                  <a:srgbClr val="00B0F0"/>
                </a:solidFill>
              </a:rPr>
              <a:t>Suggestion</a:t>
            </a:r>
            <a:r>
              <a:rPr lang="en-US" altLang="zh-CN" sz="2000" dirty="0" smtClean="0"/>
              <a:t> is </a:t>
            </a:r>
            <a:r>
              <a:rPr lang="en-US" altLang="zh-CN" sz="2000" dirty="0" err="1" smtClean="0"/>
              <a:t>karbor</a:t>
            </a:r>
            <a:r>
              <a:rPr lang="en-US" altLang="zh-CN" sz="2000" dirty="0" smtClean="0"/>
              <a:t> </a:t>
            </a:r>
          </a:p>
          <a:p>
            <a:pPr>
              <a:buNone/>
            </a:pPr>
            <a:r>
              <a:rPr lang="en-US" altLang="zh-CN" sz="2000" dirty="0" smtClean="0"/>
              <a:t>should set a rule to filter the invalid resource group, and apply it when creating a plan, if </a:t>
            </a:r>
          </a:p>
          <a:p>
            <a:pPr>
              <a:buNone/>
            </a:pPr>
            <a:r>
              <a:rPr lang="en-US" altLang="zh-CN" sz="2000" dirty="0" smtClean="0"/>
              <a:t>It can not pass the rule, return an error.</a:t>
            </a:r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Possible resource groups:</a:t>
            </a:r>
          </a:p>
          <a:p>
            <a:pPr>
              <a:buNone/>
            </a:pPr>
            <a:r>
              <a:rPr lang="en-US" altLang="zh-CN" sz="2000" dirty="0" smtClean="0"/>
              <a:t>    A, B, C, D</a:t>
            </a:r>
          </a:p>
          <a:p>
            <a:pPr>
              <a:buNone/>
            </a:pPr>
            <a:r>
              <a:rPr lang="en-US" altLang="zh-CN" sz="2000" dirty="0" smtClean="0"/>
              <a:t> </a:t>
            </a:r>
            <a:r>
              <a:rPr lang="en-US" altLang="zh-CN" sz="2000" dirty="0" smtClean="0"/>
              <a:t>   A B, A C, A D, B C, B D, C D</a:t>
            </a:r>
          </a:p>
          <a:p>
            <a:pPr>
              <a:buNone/>
            </a:pPr>
            <a:r>
              <a:rPr lang="en-US" altLang="zh-CN" sz="2000" dirty="0" smtClean="0"/>
              <a:t> </a:t>
            </a:r>
            <a:r>
              <a:rPr lang="en-US" altLang="zh-CN" sz="2000" dirty="0" smtClean="0"/>
              <a:t>   A B C, A B D, A C D, B C D</a:t>
            </a:r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  <a:p>
            <a:pPr marL="457200" indent="-457200">
              <a:buNone/>
            </a:pPr>
            <a:r>
              <a:rPr lang="en-US" altLang="zh-CN" sz="2000" dirty="0" smtClean="0">
                <a:solidFill>
                  <a:srgbClr val="00B0F0"/>
                </a:solidFill>
              </a:rPr>
              <a:t>Possible rule</a:t>
            </a:r>
            <a:r>
              <a:rPr lang="en-US" altLang="zh-CN" sz="2000" dirty="0" smtClean="0"/>
              <a:t>: Only protect the resources in the plan. User can choose single node in the </a:t>
            </a:r>
          </a:p>
          <a:p>
            <a:pPr marL="457200" indent="-457200">
              <a:buNone/>
            </a:pPr>
            <a:r>
              <a:rPr lang="en-US" altLang="zh-CN" sz="2000" dirty="0" smtClean="0"/>
              <a:t>tree to protect . If user choose multiple nodes, then the nodes in a sub-tree </a:t>
            </a:r>
            <a:r>
              <a:rPr lang="en-US" altLang="zh-CN" sz="2000" dirty="0" smtClean="0"/>
              <a:t>should be </a:t>
            </a:r>
            <a:endParaRPr lang="en-US" altLang="zh-CN" sz="2000" dirty="0" smtClean="0"/>
          </a:p>
          <a:p>
            <a:pPr marL="457200" indent="-457200">
              <a:buNone/>
            </a:pPr>
            <a:r>
              <a:rPr lang="en-US" altLang="zh-CN" sz="2000" dirty="0" smtClean="0"/>
              <a:t>adjacent.</a:t>
            </a:r>
          </a:p>
          <a:p>
            <a:pPr marL="457200" indent="-457200">
              <a:buNone/>
            </a:pPr>
            <a:endParaRPr lang="en-US" altLang="zh-CN" sz="2000" dirty="0" smtClean="0"/>
          </a:p>
          <a:p>
            <a:pPr marL="457200" indent="-457200">
              <a:buNone/>
            </a:pPr>
            <a:r>
              <a:rPr lang="en-US" altLang="zh-CN" sz="2000" dirty="0" smtClean="0"/>
              <a:t>Based on this rule, then </a:t>
            </a:r>
            <a:r>
              <a:rPr lang="en-US" altLang="zh-CN" sz="2000" dirty="0" smtClean="0">
                <a:solidFill>
                  <a:srgbClr val="FF0000"/>
                </a:solidFill>
              </a:rPr>
              <a:t>invalid</a:t>
            </a:r>
            <a:r>
              <a:rPr lang="en-US" altLang="zh-CN" sz="2000" dirty="0" smtClean="0"/>
              <a:t> resource groups in a plan are as follow.</a:t>
            </a:r>
          </a:p>
          <a:p>
            <a:pPr marL="457200" indent="-457200">
              <a:buNone/>
            </a:pPr>
            <a:r>
              <a:rPr lang="en-US" altLang="zh-CN" sz="2000" dirty="0" smtClean="0"/>
              <a:t>A D: A and D are in a same sub-tree, </a:t>
            </a:r>
            <a:r>
              <a:rPr lang="en-US" altLang="zh-CN" sz="2000" dirty="0" smtClean="0"/>
              <a:t>but they are not </a:t>
            </a:r>
            <a:r>
              <a:rPr lang="en-US" altLang="zh-CN" sz="2000" dirty="0" smtClean="0"/>
              <a:t>adjacent, because miss B.</a:t>
            </a:r>
          </a:p>
          <a:p>
            <a:pPr marL="457200" indent="-457200">
              <a:buNone/>
            </a:pPr>
            <a:r>
              <a:rPr lang="en-US" altLang="zh-CN" sz="2000" dirty="0" smtClean="0"/>
              <a:t>A C D: A and C are in a complete sub-tree, but A and D are not.</a:t>
            </a:r>
          </a:p>
          <a:p>
            <a:pPr marL="457200" indent="-457200">
              <a:buAutoNum type="arabicPeriod"/>
            </a:pP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endParaRPr lang="zh-CN" altLang="en-US" sz="2000" dirty="0"/>
          </a:p>
        </p:txBody>
      </p:sp>
      <p:grpSp>
        <p:nvGrpSpPr>
          <p:cNvPr id="4" name="组合 3"/>
          <p:cNvGrpSpPr/>
          <p:nvPr/>
        </p:nvGrpSpPr>
        <p:grpSpPr>
          <a:xfrm>
            <a:off x="5364088" y="2060848"/>
            <a:ext cx="504056" cy="504056"/>
            <a:chOff x="827584" y="4941168"/>
            <a:chExt cx="504056" cy="504056"/>
          </a:xfrm>
        </p:grpSpPr>
        <p:sp>
          <p:nvSpPr>
            <p:cNvPr id="5" name="圆角矩形 4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4424" y="5013176"/>
              <a:ext cx="43204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A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4932040" y="2852936"/>
            <a:ext cx="504056" cy="504056"/>
            <a:chOff x="827584" y="4941168"/>
            <a:chExt cx="504056" cy="504056"/>
          </a:xfrm>
        </p:grpSpPr>
        <p:sp>
          <p:nvSpPr>
            <p:cNvPr id="8" name="圆角矩形 7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>
                  <a:solidFill>
                    <a:srgbClr val="00B050"/>
                  </a:solidFill>
                </a:rPr>
                <a:t>B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499992" y="3717032"/>
            <a:ext cx="504056" cy="504056"/>
            <a:chOff x="827584" y="4941168"/>
            <a:chExt cx="504056" cy="504056"/>
          </a:xfrm>
          <a:solidFill>
            <a:schemeClr val="bg1"/>
          </a:solidFill>
        </p:grpSpPr>
        <p:sp>
          <p:nvSpPr>
            <p:cNvPr id="11" name="圆角矩形 10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D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13" name="直接箭头连接符 12"/>
          <p:cNvCxnSpPr>
            <a:stCxn id="5" idx="2"/>
            <a:endCxn id="8" idx="0"/>
          </p:cNvCxnSpPr>
          <p:nvPr/>
        </p:nvCxnSpPr>
        <p:spPr>
          <a:xfrm flipH="1">
            <a:off x="5184068" y="2564904"/>
            <a:ext cx="432048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8" idx="2"/>
            <a:endCxn id="11" idx="0"/>
          </p:cNvCxnSpPr>
          <p:nvPr/>
        </p:nvCxnSpPr>
        <p:spPr>
          <a:xfrm flipH="1">
            <a:off x="4752020" y="3356992"/>
            <a:ext cx="432048" cy="36004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5868144" y="2852936"/>
            <a:ext cx="504056" cy="504056"/>
            <a:chOff x="827584" y="4941168"/>
            <a:chExt cx="504056" cy="504056"/>
          </a:xfrm>
        </p:grpSpPr>
        <p:sp>
          <p:nvSpPr>
            <p:cNvPr id="16" name="圆角矩形 15"/>
            <p:cNvSpPr/>
            <p:nvPr/>
          </p:nvSpPr>
          <p:spPr>
            <a:xfrm>
              <a:off x="827584" y="4941168"/>
              <a:ext cx="504056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a</a:t>
              </a:r>
              <a:endParaRPr lang="zh-CN" alt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99592" y="5013176"/>
              <a:ext cx="36004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dirty="0" smtClean="0">
                  <a:solidFill>
                    <a:srgbClr val="00B050"/>
                  </a:solidFill>
                </a:rPr>
                <a:t>C</a:t>
              </a:r>
              <a:endParaRPr lang="zh-CN" altLang="en-US" dirty="0">
                <a:solidFill>
                  <a:srgbClr val="00B050"/>
                </a:solidFill>
              </a:endParaRPr>
            </a:p>
          </p:txBody>
        </p:sp>
      </p:grpSp>
      <p:cxnSp>
        <p:nvCxnSpPr>
          <p:cNvPr id="21" name="直接箭头连接符 20"/>
          <p:cNvCxnSpPr>
            <a:stCxn id="5" idx="2"/>
            <a:endCxn id="16" idx="0"/>
          </p:cNvCxnSpPr>
          <p:nvPr/>
        </p:nvCxnSpPr>
        <p:spPr>
          <a:xfrm>
            <a:off x="5616116" y="2564904"/>
            <a:ext cx="504056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328</Words>
  <Application>Microsoft Office PowerPoint</Application>
  <PresentationFormat>全屏显示(4:3)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chenzeng</dc:creator>
  <cp:lastModifiedBy>chenzeng</cp:lastModifiedBy>
  <cp:revision>166</cp:revision>
  <dcterms:created xsi:type="dcterms:W3CDTF">2016-09-28T03:30:49Z</dcterms:created>
  <dcterms:modified xsi:type="dcterms:W3CDTF">2016-10-12T06:56:02Z</dcterms:modified>
</cp:coreProperties>
</file>