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6" y="1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4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66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626E2-A359-42EF-823C-13C94A988FB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935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3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4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2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8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9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8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7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6851F-2385-4CDD-812B-E7EDA1E4E7E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0A013-AF31-4077-A543-61C03013C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914401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1800" b="1" i="1" dirty="0"/>
              <a:t>Occurrence event </a:t>
            </a:r>
            <a:r>
              <a:rPr lang="en-US" sz="1800" dirty="0"/>
              <a:t>is the event of finding an individual of a species at a particular place (</a:t>
            </a:r>
            <a:r>
              <a:rPr lang="en-US" sz="1800" i="1" dirty="0"/>
              <a:t>water area, country </a:t>
            </a:r>
            <a:r>
              <a:rPr lang="en-US" sz="1800" i="1" dirty="0" err="1"/>
              <a:t>etc</a:t>
            </a:r>
            <a:r>
              <a:rPr lang="en-US" sz="1800" dirty="0"/>
              <a:t>) at a particular </a:t>
            </a:r>
            <a:r>
              <a:rPr lang="en-US" sz="1800" dirty="0"/>
              <a:t>time. In some cases (</a:t>
            </a:r>
            <a:r>
              <a:rPr lang="en-US" sz="1800" i="1" dirty="0"/>
              <a:t>searching for microorganisms that are not visible</a:t>
            </a:r>
            <a:r>
              <a:rPr lang="en-US" sz="1800" dirty="0"/>
              <a:t>) the scientists extracts a sample from the observation station (</a:t>
            </a:r>
            <a:r>
              <a:rPr lang="en-US" sz="1800" i="1" dirty="0" err="1"/>
              <a:t>eg</a:t>
            </a:r>
            <a:r>
              <a:rPr lang="en-US" sz="1800" i="1" dirty="0"/>
              <a:t>. water</a:t>
            </a:r>
            <a:r>
              <a:rPr lang="en-US" sz="1800" dirty="0"/>
              <a:t>) that contains </a:t>
            </a:r>
            <a:r>
              <a:rPr lang="en-US" sz="1800" dirty="0"/>
              <a:t>a </a:t>
            </a:r>
            <a:r>
              <a:rPr lang="en-US" sz="1800" b="1" i="1" dirty="0"/>
              <a:t>number of individuals</a:t>
            </a:r>
            <a:r>
              <a:rPr lang="en-US" sz="1800" dirty="0"/>
              <a:t> that belong to </a:t>
            </a:r>
            <a:r>
              <a:rPr lang="en-US" sz="1800" b="1" i="1" dirty="0"/>
              <a:t>various species</a:t>
            </a:r>
            <a:r>
              <a:rPr lang="en-US" sz="1800" dirty="0"/>
              <a:t>. </a:t>
            </a:r>
            <a:r>
              <a:rPr lang="en-US" sz="1800" dirty="0"/>
              <a:t>Before keeping the occurrence records the scientist creates </a:t>
            </a:r>
            <a:r>
              <a:rPr lang="en-US" sz="1800" b="1" i="1" dirty="0"/>
              <a:t>groups of individuals </a:t>
            </a:r>
            <a:r>
              <a:rPr lang="en-US" sz="1800" dirty="0"/>
              <a:t>that belong to the </a:t>
            </a:r>
            <a:r>
              <a:rPr lang="en-US" sz="1800" b="1" i="1" dirty="0"/>
              <a:t>same species</a:t>
            </a:r>
            <a:r>
              <a:rPr lang="en-US" sz="1800" dirty="0"/>
              <a:t>. These groups are temporary since they are dismantled after the end of the activity. We classify each group as a </a:t>
            </a:r>
            <a:r>
              <a:rPr lang="en-US" sz="1800" b="1" i="1" dirty="0"/>
              <a:t>Temporary Aggregate (subclass of Physical Object) </a:t>
            </a:r>
            <a:r>
              <a:rPr lang="en-US" sz="1800" dirty="0"/>
              <a:t>and a modelling example is presented in the next slide.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An example of Temporary Aggregates data:</a:t>
            </a:r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l-GR" sz="4800" b="1" u="sng" dirty="0">
                <a:latin typeface="Footlight MT Light" panose="0204060206030A020304" pitchFamily="18" charset="0"/>
              </a:rPr>
              <a:t>Temporary Aggregates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905002" y="4191001"/>
          <a:ext cx="8229599" cy="222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4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occurrenceID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scientificName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recordedBy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eventDate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</a:t>
                      </a:r>
                    </a:p>
                    <a:p>
                      <a:pPr algn="ctr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AggregateID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individualCount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Matina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Nikolopoulou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Niki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Keklikoglou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26/10/2011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Paraehlersia ferrugina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Odontosyllis_fulgurans-CALB-20B_55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EasternMedSyllids_110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Odontosyllis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fulgurans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Faulwetter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26/9/2012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Alykes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Paraehlersia_ferrugina-CALA-20C_17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40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170000" y="2736359"/>
            <a:ext cx="1371600" cy="414341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Temporary Aggregate</a:t>
            </a:r>
            <a:endParaRPr lang="en-US" altLang="el-GR" sz="900" b="1" u="sng" dirty="0"/>
          </a:p>
          <a:p>
            <a:pPr algn="ctr"/>
            <a:r>
              <a:rPr lang="en-US" altLang="el-GR" sz="900" i="1" dirty="0"/>
              <a:t>Temp 1</a:t>
            </a:r>
            <a:endParaRPr lang="en-US" altLang="el-GR" sz="900" i="1" dirty="0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792019" y="1905346"/>
            <a:ext cx="1190833" cy="3429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E52 Time-Span</a:t>
            </a:r>
            <a:br>
              <a:rPr lang="en-US" altLang="el-GR" sz="900" b="1" u="sng" dirty="0"/>
            </a:br>
            <a:r>
              <a:rPr lang="en-US" altLang="el-GR" sz="900" i="1" dirty="0"/>
              <a:t>11/10/2009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440274" y="2740968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O32 has found object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4810238" y="2743201"/>
            <a:ext cx="1172615" cy="407499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E19 Physical Object</a:t>
            </a:r>
            <a:endParaRPr lang="en-US" altLang="el-GR" sz="900" b="1" u="sng" dirty="0"/>
          </a:p>
          <a:p>
            <a:pPr algn="ctr"/>
            <a:r>
              <a:rPr lang="en-US" altLang="el-GR" sz="800" i="1" dirty="0" err="1"/>
              <a:t>SampleID</a:t>
            </a:r>
            <a:endParaRPr lang="en-US" altLang="el-GR" sz="800" i="1" dirty="0"/>
          </a:p>
        </p:txBody>
      </p:sp>
      <p:cxnSp>
        <p:nvCxnSpPr>
          <p:cNvPr id="14345" name="AutoShape 9"/>
          <p:cNvCxnSpPr>
            <a:cxnSpLocks noChangeShapeType="1"/>
            <a:stCxn id="14348" idx="3"/>
            <a:endCxn id="14342" idx="1"/>
          </p:cNvCxnSpPr>
          <p:nvPr/>
        </p:nvCxnSpPr>
        <p:spPr bwMode="auto">
          <a:xfrm flipV="1">
            <a:off x="3328448" y="2076796"/>
            <a:ext cx="1463571" cy="85468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7" name="Text Box 11"/>
          <p:cNvSpPr txBox="1">
            <a:spLocks noChangeArrowheads="1"/>
          </p:cNvSpPr>
          <p:nvPr/>
        </p:nvSpPr>
        <p:spPr bwMode="auto">
          <a:xfrm rot="19746259">
            <a:off x="3408906" y="2317774"/>
            <a:ext cx="111853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 has timespan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1576913" y="2664778"/>
            <a:ext cx="1751534" cy="5334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S19 </a:t>
            </a:r>
            <a:r>
              <a:rPr lang="en-US" altLang="el-GR" sz="900" b="1" u="sng" dirty="0"/>
              <a:t>Encounter Event</a:t>
            </a:r>
            <a:r>
              <a:rPr lang="en-US" altLang="el-GR" sz="1000" b="1" u="sng" dirty="0"/>
              <a:t/>
            </a:r>
            <a:br>
              <a:rPr lang="en-US" altLang="el-GR" sz="1000" b="1" u="sng" dirty="0"/>
            </a:br>
            <a:r>
              <a:rPr lang="en-US" altLang="el-GR" sz="800" dirty="0" err="1"/>
              <a:t>urn:catalog:IOL:POLY:Sphaerosyllis</a:t>
            </a:r>
            <a:r>
              <a:rPr lang="en-US" altLang="el-GR" sz="800" dirty="0"/>
              <a:t>-</a:t>
            </a:r>
          </a:p>
          <a:p>
            <a:pPr algn="ctr"/>
            <a:r>
              <a:rPr lang="en-US" altLang="el-GR" sz="800" dirty="0"/>
              <a:t>levantina-ALA-IL-7-Oct.2009</a:t>
            </a:r>
            <a:endParaRPr lang="en-US" altLang="el-GR" sz="800" dirty="0"/>
          </a:p>
        </p:txBody>
      </p:sp>
      <p:cxnSp>
        <p:nvCxnSpPr>
          <p:cNvPr id="14349" name="AutoShape 13"/>
          <p:cNvCxnSpPr>
            <a:cxnSpLocks noChangeShapeType="1"/>
            <a:stCxn id="14348" idx="3"/>
            <a:endCxn id="14373" idx="1"/>
          </p:cNvCxnSpPr>
          <p:nvPr/>
        </p:nvCxnSpPr>
        <p:spPr bwMode="auto">
          <a:xfrm>
            <a:off x="3328448" y="2931479"/>
            <a:ext cx="1514181" cy="91307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5"/>
          <p:cNvCxnSpPr>
            <a:cxnSpLocks noChangeShapeType="1"/>
            <a:stCxn id="14348" idx="3"/>
            <a:endCxn id="14344" idx="1"/>
          </p:cNvCxnSpPr>
          <p:nvPr/>
        </p:nvCxnSpPr>
        <p:spPr bwMode="auto">
          <a:xfrm>
            <a:off x="3328447" y="2931478"/>
            <a:ext cx="1481790" cy="1547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3" name="Text Box 17"/>
          <p:cNvSpPr txBox="1">
            <a:spLocks noChangeArrowheads="1"/>
          </p:cNvSpPr>
          <p:nvPr/>
        </p:nvSpPr>
        <p:spPr bwMode="auto">
          <a:xfrm rot="1818585">
            <a:off x="3569105" y="3315722"/>
            <a:ext cx="14446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O21 has found at</a:t>
            </a:r>
            <a:endParaRPr lang="en-US" altLang="el-GR" sz="900" b="1" i="1" dirty="0"/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4842629" y="3654051"/>
            <a:ext cx="1140223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E53 Place</a:t>
            </a:r>
            <a:endParaRPr lang="en-US" altLang="el-GR" sz="900" b="1" u="sng" dirty="0"/>
          </a:p>
          <a:p>
            <a:pPr algn="ctr"/>
            <a:r>
              <a:rPr lang="en-US" altLang="el-GR" sz="800" i="1" dirty="0" err="1"/>
              <a:t>Alykes</a:t>
            </a:r>
            <a:endParaRPr lang="en-US" altLang="el-GR" sz="800" i="1" dirty="0"/>
          </a:p>
        </p:txBody>
      </p:sp>
      <p:sp>
        <p:nvSpPr>
          <p:cNvPr id="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l-GR" sz="4800" b="1" u="sng" dirty="0">
                <a:latin typeface="Footlight MT Light" panose="0204060206030A020304" pitchFamily="18" charset="0"/>
              </a:rPr>
              <a:t>Temporary Aggregates</a:t>
            </a:r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 rot="20342900">
            <a:off x="8386393" y="2320713"/>
            <a:ext cx="175899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P57 has number of parts</a:t>
            </a:r>
            <a:endParaRPr lang="en-US" altLang="el-GR" sz="900" b="1" i="1" dirty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943617" y="2740968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  <a:endParaRPr lang="en-US" altLang="el-GR" sz="900" b="1" i="1" dirty="0"/>
          </a:p>
        </p:txBody>
      </p:sp>
      <p:sp>
        <p:nvSpPr>
          <p:cNvPr id="65" name="AutoShape 8"/>
          <p:cNvSpPr>
            <a:spLocks noChangeArrowheads="1"/>
          </p:cNvSpPr>
          <p:nvPr/>
        </p:nvSpPr>
        <p:spPr bwMode="auto">
          <a:xfrm>
            <a:off x="7167068" y="1547740"/>
            <a:ext cx="1371601" cy="407499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BC38 Biotic Element</a:t>
            </a:r>
          </a:p>
          <a:p>
            <a:pPr algn="ctr"/>
            <a:r>
              <a:rPr lang="en-US" altLang="el-GR" sz="800" i="1" dirty="0"/>
              <a:t>Sphaero-fugurans-003</a:t>
            </a:r>
            <a:endParaRPr lang="en-US" altLang="el-GR" sz="800" i="1" dirty="0"/>
          </a:p>
        </p:txBody>
      </p:sp>
      <p:sp>
        <p:nvSpPr>
          <p:cNvPr id="67" name="AutoShape 5"/>
          <p:cNvSpPr>
            <a:spLocks noChangeArrowheads="1"/>
          </p:cNvSpPr>
          <p:nvPr/>
        </p:nvSpPr>
        <p:spPr bwMode="auto">
          <a:xfrm>
            <a:off x="7167066" y="3940215"/>
            <a:ext cx="1371602" cy="414341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Temporary Aggregate</a:t>
            </a:r>
            <a:endParaRPr lang="en-US" altLang="el-GR" sz="900" b="1" u="sng" dirty="0"/>
          </a:p>
          <a:p>
            <a:pPr algn="ctr"/>
            <a:r>
              <a:rPr lang="en-US" altLang="el-GR" sz="900" i="1"/>
              <a:t>Temp 2</a:t>
            </a:r>
            <a:endParaRPr lang="en-US" altLang="el-GR" sz="900" i="1" dirty="0"/>
          </a:p>
        </p:txBody>
      </p:sp>
      <p:cxnSp>
        <p:nvCxnSpPr>
          <p:cNvPr id="68" name="AutoShape 13"/>
          <p:cNvCxnSpPr>
            <a:cxnSpLocks noChangeShapeType="1"/>
            <a:stCxn id="14344" idx="3"/>
            <a:endCxn id="14341" idx="1"/>
          </p:cNvCxnSpPr>
          <p:nvPr/>
        </p:nvCxnSpPr>
        <p:spPr bwMode="auto">
          <a:xfrm flipV="1">
            <a:off x="5982852" y="2943530"/>
            <a:ext cx="1187148" cy="34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AutoShape 13"/>
          <p:cNvCxnSpPr>
            <a:cxnSpLocks noChangeShapeType="1"/>
            <a:stCxn id="14344" idx="3"/>
            <a:endCxn id="67" idx="1"/>
          </p:cNvCxnSpPr>
          <p:nvPr/>
        </p:nvCxnSpPr>
        <p:spPr bwMode="auto">
          <a:xfrm>
            <a:off x="5982852" y="2946951"/>
            <a:ext cx="1184214" cy="120043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AutoShape 13"/>
          <p:cNvCxnSpPr>
            <a:cxnSpLocks noChangeShapeType="1"/>
            <a:stCxn id="14344" idx="3"/>
            <a:endCxn id="65" idx="1"/>
          </p:cNvCxnSpPr>
          <p:nvPr/>
        </p:nvCxnSpPr>
        <p:spPr bwMode="auto">
          <a:xfrm flipV="1">
            <a:off x="5982853" y="1751490"/>
            <a:ext cx="1184215" cy="119546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AutoShape 5"/>
          <p:cNvSpPr>
            <a:spLocks noChangeArrowheads="1"/>
          </p:cNvSpPr>
          <p:nvPr/>
        </p:nvSpPr>
        <p:spPr bwMode="auto">
          <a:xfrm>
            <a:off x="9595339" y="2426954"/>
            <a:ext cx="1066801" cy="39211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Number</a:t>
            </a:r>
            <a:endParaRPr lang="en-US" altLang="el-GR" sz="900" b="1" u="sng" dirty="0"/>
          </a:p>
          <a:p>
            <a:pPr algn="ctr"/>
            <a:r>
              <a:rPr lang="en-US" altLang="el-GR" sz="900" i="1" dirty="0"/>
              <a:t>234</a:t>
            </a:r>
            <a:endParaRPr lang="en-US" altLang="el-GR" sz="900" i="1" dirty="0"/>
          </a:p>
        </p:txBody>
      </p:sp>
      <p:sp>
        <p:nvSpPr>
          <p:cNvPr id="80" name="Text Box 17"/>
          <p:cNvSpPr txBox="1">
            <a:spLocks noChangeArrowheads="1"/>
          </p:cNvSpPr>
          <p:nvPr/>
        </p:nvSpPr>
        <p:spPr bwMode="auto">
          <a:xfrm rot="1123875">
            <a:off x="8778059" y="3005939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81" name="AutoShape 7"/>
          <p:cNvSpPr>
            <a:spLocks noChangeArrowheads="1"/>
          </p:cNvSpPr>
          <p:nvPr/>
        </p:nvSpPr>
        <p:spPr bwMode="auto">
          <a:xfrm>
            <a:off x="9586695" y="3112300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it-IT" sz="800" dirty="0">
                <a:solidFill>
                  <a:srgbClr val="000000"/>
                </a:solidFill>
                <a:latin typeface="+mn-lt"/>
              </a:rPr>
              <a:t>Mugil cephalus</a:t>
            </a:r>
            <a:endParaRPr lang="fi-FI" sz="800" dirty="0">
              <a:solidFill>
                <a:srgbClr val="000000"/>
              </a:solidFill>
              <a:latin typeface="+mn-lt"/>
            </a:endParaRPr>
          </a:p>
        </p:txBody>
      </p:sp>
      <p:cxnSp>
        <p:nvCxnSpPr>
          <p:cNvPr id="83" name="AutoShape 13"/>
          <p:cNvCxnSpPr>
            <a:cxnSpLocks noChangeShapeType="1"/>
            <a:stCxn id="14341" idx="3"/>
            <a:endCxn id="79" idx="1"/>
          </p:cNvCxnSpPr>
          <p:nvPr/>
        </p:nvCxnSpPr>
        <p:spPr bwMode="auto">
          <a:xfrm flipV="1">
            <a:off x="8541600" y="2623011"/>
            <a:ext cx="1053738" cy="32051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AutoShape 13"/>
          <p:cNvCxnSpPr>
            <a:cxnSpLocks noChangeShapeType="1"/>
            <a:stCxn id="14341" idx="3"/>
            <a:endCxn id="81" idx="1"/>
          </p:cNvCxnSpPr>
          <p:nvPr/>
        </p:nvCxnSpPr>
        <p:spPr bwMode="auto">
          <a:xfrm>
            <a:off x="8541601" y="2943529"/>
            <a:ext cx="1045095" cy="35565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" name="Text Box 17"/>
          <p:cNvSpPr txBox="1">
            <a:spLocks noChangeArrowheads="1"/>
          </p:cNvSpPr>
          <p:nvPr/>
        </p:nvSpPr>
        <p:spPr bwMode="auto">
          <a:xfrm rot="20389457">
            <a:off x="8394016" y="3601948"/>
            <a:ext cx="175899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P57 has number of parts</a:t>
            </a:r>
            <a:endParaRPr lang="en-US" altLang="el-GR" sz="900" b="1" i="1" dirty="0"/>
          </a:p>
        </p:txBody>
      </p:sp>
      <p:sp>
        <p:nvSpPr>
          <p:cNvPr id="99" name="AutoShape 5"/>
          <p:cNvSpPr>
            <a:spLocks noChangeArrowheads="1"/>
          </p:cNvSpPr>
          <p:nvPr/>
        </p:nvSpPr>
        <p:spPr bwMode="auto">
          <a:xfrm>
            <a:off x="9595112" y="3657491"/>
            <a:ext cx="1066801" cy="39211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Number</a:t>
            </a:r>
          </a:p>
          <a:p>
            <a:pPr algn="ctr"/>
            <a:r>
              <a:rPr lang="en-US" altLang="el-GR" sz="900" i="1" dirty="0"/>
              <a:t>23</a:t>
            </a:r>
            <a:endParaRPr lang="en-US" altLang="el-GR" sz="900" i="1" dirty="0"/>
          </a:p>
        </p:txBody>
      </p:sp>
      <p:sp>
        <p:nvSpPr>
          <p:cNvPr id="100" name="Text Box 17"/>
          <p:cNvSpPr txBox="1">
            <a:spLocks noChangeArrowheads="1"/>
          </p:cNvSpPr>
          <p:nvPr/>
        </p:nvSpPr>
        <p:spPr bwMode="auto">
          <a:xfrm rot="1123875">
            <a:off x="8774256" y="4233949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101" name="AutoShape 7"/>
          <p:cNvSpPr>
            <a:spLocks noChangeArrowheads="1"/>
          </p:cNvSpPr>
          <p:nvPr/>
        </p:nvSpPr>
        <p:spPr bwMode="auto">
          <a:xfrm>
            <a:off x="9586695" y="4316460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fi-FI" sz="800" dirty="0">
                <a:solidFill>
                  <a:srgbClr val="000000"/>
                </a:solidFill>
                <a:latin typeface="+mn-lt"/>
              </a:rPr>
              <a:t>Anguilla anguilla</a:t>
            </a:r>
          </a:p>
        </p:txBody>
      </p:sp>
      <p:cxnSp>
        <p:nvCxnSpPr>
          <p:cNvPr id="102" name="AutoShape 13"/>
          <p:cNvCxnSpPr>
            <a:cxnSpLocks noChangeShapeType="1"/>
            <a:stCxn id="67" idx="3"/>
            <a:endCxn id="99" idx="1"/>
          </p:cNvCxnSpPr>
          <p:nvPr/>
        </p:nvCxnSpPr>
        <p:spPr bwMode="auto">
          <a:xfrm flipV="1">
            <a:off x="8538669" y="3853549"/>
            <a:ext cx="1056443" cy="2938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AutoShape 13"/>
          <p:cNvCxnSpPr>
            <a:cxnSpLocks noChangeShapeType="1"/>
            <a:stCxn id="67" idx="3"/>
            <a:endCxn id="101" idx="1"/>
          </p:cNvCxnSpPr>
          <p:nvPr/>
        </p:nvCxnSpPr>
        <p:spPr bwMode="auto">
          <a:xfrm>
            <a:off x="8538669" y="4147385"/>
            <a:ext cx="1048027" cy="355956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3" name="Text Box 7"/>
          <p:cNvSpPr txBox="1">
            <a:spLocks noChangeArrowheads="1"/>
          </p:cNvSpPr>
          <p:nvPr/>
        </p:nvSpPr>
        <p:spPr bwMode="auto">
          <a:xfrm rot="18866266">
            <a:off x="5769117" y="2132830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  <a:endParaRPr lang="en-US" altLang="el-GR" sz="900" b="1" i="1" dirty="0"/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 rot="2572321">
            <a:off x="5972482" y="3442060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P46 is composed of</a:t>
            </a:r>
            <a:endParaRPr lang="en-US" altLang="el-GR" sz="900" b="1" i="1" dirty="0"/>
          </a:p>
        </p:txBody>
      </p:sp>
      <p:sp>
        <p:nvSpPr>
          <p:cNvPr id="118" name="AutoShape 7"/>
          <p:cNvSpPr>
            <a:spLocks noChangeArrowheads="1"/>
          </p:cNvSpPr>
          <p:nvPr/>
        </p:nvSpPr>
        <p:spPr bwMode="auto">
          <a:xfrm>
            <a:off x="9586695" y="1562595"/>
            <a:ext cx="1046136" cy="37376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BT27 Species</a:t>
            </a:r>
            <a:r>
              <a:rPr lang="en-US" altLang="el-GR" sz="800" b="1" u="sng" dirty="0"/>
              <a:t/>
            </a:r>
            <a:br>
              <a:rPr lang="en-US" altLang="el-GR" sz="800" b="1" u="sng" dirty="0"/>
            </a:br>
            <a:r>
              <a:rPr lang="en-US" altLang="el-GR" sz="800" i="1" dirty="0" err="1"/>
              <a:t>Sphaerosyllis</a:t>
            </a:r>
            <a:r>
              <a:rPr lang="en-US" altLang="el-GR" sz="800" i="1" dirty="0"/>
              <a:t> </a:t>
            </a:r>
            <a:r>
              <a:rPr lang="en-US" altLang="el-GR" sz="800" i="1" dirty="0" err="1"/>
              <a:t>levantina</a:t>
            </a:r>
            <a:endParaRPr lang="en-US" altLang="el-GR" sz="800" i="1" dirty="0"/>
          </a:p>
        </p:txBody>
      </p:sp>
      <p:cxnSp>
        <p:nvCxnSpPr>
          <p:cNvPr id="120" name="AutoShape 13"/>
          <p:cNvCxnSpPr>
            <a:cxnSpLocks noChangeShapeType="1"/>
            <a:stCxn id="65" idx="3"/>
            <a:endCxn id="118" idx="1"/>
          </p:cNvCxnSpPr>
          <p:nvPr/>
        </p:nvCxnSpPr>
        <p:spPr bwMode="auto">
          <a:xfrm flipV="1">
            <a:off x="8538669" y="1749477"/>
            <a:ext cx="1048027" cy="20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1" name="Text Box 17"/>
          <p:cNvSpPr txBox="1">
            <a:spLocks noChangeArrowheads="1"/>
          </p:cNvSpPr>
          <p:nvPr/>
        </p:nvSpPr>
        <p:spPr bwMode="auto">
          <a:xfrm>
            <a:off x="8647568" y="1564562"/>
            <a:ext cx="12192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belongs to</a:t>
            </a:r>
          </a:p>
        </p:txBody>
      </p:sp>
      <p:sp>
        <p:nvSpPr>
          <p:cNvPr id="122" name="AutoShape 5"/>
          <p:cNvSpPr>
            <a:spLocks noChangeArrowheads="1"/>
          </p:cNvSpPr>
          <p:nvPr/>
        </p:nvSpPr>
        <p:spPr bwMode="auto">
          <a:xfrm>
            <a:off x="7167067" y="5360076"/>
            <a:ext cx="1371602" cy="453664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Dimension</a:t>
            </a:r>
            <a:endParaRPr lang="en-US" altLang="el-GR" sz="900" b="1" u="sng" dirty="0"/>
          </a:p>
          <a:p>
            <a:pPr algn="ctr"/>
            <a:r>
              <a:rPr lang="en-US" altLang="el-GR" sz="800" i="1" dirty="0"/>
              <a:t>Temp1 mean</a:t>
            </a:r>
            <a:endParaRPr lang="en-US" altLang="el-GR" sz="800" i="1" dirty="0"/>
          </a:p>
        </p:txBody>
      </p:sp>
      <p:sp>
        <p:nvSpPr>
          <p:cNvPr id="124" name="AutoShape 20"/>
          <p:cNvSpPr>
            <a:spLocks noChangeArrowheads="1"/>
          </p:cNvSpPr>
          <p:nvPr/>
        </p:nvSpPr>
        <p:spPr bwMode="auto">
          <a:xfrm>
            <a:off x="9586695" y="4963874"/>
            <a:ext cx="1046136" cy="396203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E60 </a:t>
            </a:r>
            <a:r>
              <a:rPr lang="en-US" altLang="el-GR" sz="900" b="1" u="sng" dirty="0"/>
              <a:t>Number</a:t>
            </a:r>
          </a:p>
          <a:p>
            <a:pPr algn="ctr"/>
            <a:r>
              <a:rPr lang="en-US" altLang="el-GR" sz="800" i="1" dirty="0"/>
              <a:t>32</a:t>
            </a:r>
            <a:endParaRPr lang="en-US" altLang="el-GR" sz="800" i="1" dirty="0"/>
          </a:p>
        </p:txBody>
      </p:sp>
      <p:sp>
        <p:nvSpPr>
          <p:cNvPr id="125" name="AutoShape 21"/>
          <p:cNvSpPr>
            <a:spLocks noChangeArrowheads="1"/>
          </p:cNvSpPr>
          <p:nvPr/>
        </p:nvSpPr>
        <p:spPr bwMode="auto">
          <a:xfrm>
            <a:off x="9615337" y="5943600"/>
            <a:ext cx="1017495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900" b="1" u="sng" dirty="0"/>
              <a:t>E58 Measurement</a:t>
            </a:r>
          </a:p>
          <a:p>
            <a:pPr algn="ctr"/>
            <a:r>
              <a:rPr lang="en-US" altLang="el-GR" sz="900" b="1" u="sng" dirty="0"/>
              <a:t>Unit</a:t>
            </a:r>
          </a:p>
          <a:p>
            <a:pPr algn="ctr"/>
            <a:r>
              <a:rPr lang="en-US" altLang="el-GR" sz="800" i="1" dirty="0" err="1"/>
              <a:t>int</a:t>
            </a:r>
            <a:r>
              <a:rPr lang="en-US" altLang="el-GR" sz="800" i="1" dirty="0"/>
              <a:t>/mm</a:t>
            </a:r>
            <a:endParaRPr lang="en-US" altLang="el-GR" sz="1000" i="1" dirty="0"/>
          </a:p>
        </p:txBody>
      </p:sp>
      <p:cxnSp>
        <p:nvCxnSpPr>
          <p:cNvPr id="126" name="AutoShape 23"/>
          <p:cNvCxnSpPr>
            <a:cxnSpLocks noChangeShapeType="1"/>
            <a:stCxn id="122" idx="3"/>
            <a:endCxn id="125" idx="1"/>
          </p:cNvCxnSpPr>
          <p:nvPr/>
        </p:nvCxnSpPr>
        <p:spPr bwMode="auto">
          <a:xfrm>
            <a:off x="8538670" y="5586908"/>
            <a:ext cx="1076667" cy="5852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" name="Text Box 24"/>
          <p:cNvSpPr txBox="1">
            <a:spLocks noChangeArrowheads="1"/>
          </p:cNvSpPr>
          <p:nvPr/>
        </p:nvSpPr>
        <p:spPr bwMode="auto">
          <a:xfrm rot="20173950">
            <a:off x="8547550" y="5114629"/>
            <a:ext cx="1127125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P90 has value</a:t>
            </a:r>
          </a:p>
        </p:txBody>
      </p:sp>
      <p:sp>
        <p:nvSpPr>
          <p:cNvPr id="128" name="Text Box 25"/>
          <p:cNvSpPr txBox="1">
            <a:spLocks noChangeArrowheads="1"/>
          </p:cNvSpPr>
          <p:nvPr/>
        </p:nvSpPr>
        <p:spPr bwMode="auto">
          <a:xfrm rot="1607157">
            <a:off x="8615576" y="5698324"/>
            <a:ext cx="120015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P191 has unit</a:t>
            </a:r>
          </a:p>
        </p:txBody>
      </p:sp>
      <p:cxnSp>
        <p:nvCxnSpPr>
          <p:cNvPr id="129" name="AutoShape 13"/>
          <p:cNvCxnSpPr>
            <a:cxnSpLocks noChangeShapeType="1"/>
            <a:stCxn id="67" idx="2"/>
            <a:endCxn id="122" idx="0"/>
          </p:cNvCxnSpPr>
          <p:nvPr/>
        </p:nvCxnSpPr>
        <p:spPr bwMode="auto">
          <a:xfrm>
            <a:off x="7852868" y="4354556"/>
            <a:ext cx="1" cy="100552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AutoShape 13"/>
          <p:cNvCxnSpPr>
            <a:cxnSpLocks noChangeShapeType="1"/>
            <a:stCxn id="122" idx="3"/>
            <a:endCxn id="124" idx="1"/>
          </p:cNvCxnSpPr>
          <p:nvPr/>
        </p:nvCxnSpPr>
        <p:spPr bwMode="auto">
          <a:xfrm flipV="1">
            <a:off x="8538669" y="5161976"/>
            <a:ext cx="1048026" cy="42493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7792466" y="4717242"/>
            <a:ext cx="151272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P43 has dimension</a:t>
            </a:r>
            <a:endParaRPr lang="en-US" altLang="el-GR" sz="900" b="1" i="1" dirty="0"/>
          </a:p>
        </p:txBody>
      </p:sp>
      <p:sp>
        <p:nvSpPr>
          <p:cNvPr id="148" name="AutoShape 7"/>
          <p:cNvSpPr>
            <a:spLocks noChangeArrowheads="1"/>
          </p:cNvSpPr>
          <p:nvPr/>
        </p:nvSpPr>
        <p:spPr bwMode="auto">
          <a:xfrm>
            <a:off x="7167066" y="6209950"/>
            <a:ext cx="1381763" cy="4956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"/>
            <a:r>
              <a:rPr lang="en-US" altLang="el-GR" sz="900" b="1" u="sng" dirty="0"/>
              <a:t>E55 Type</a:t>
            </a:r>
            <a:br>
              <a:rPr lang="en-US" altLang="el-GR" sz="900" b="1" u="sng" dirty="0"/>
            </a:br>
            <a:r>
              <a:rPr lang="fi-FI" sz="800" dirty="0">
                <a:solidFill>
                  <a:srgbClr val="000000"/>
                </a:solidFill>
                <a:latin typeface="+mn-lt"/>
              </a:rPr>
              <a:t>mean value</a:t>
            </a:r>
            <a:endParaRPr lang="fi-FI" sz="800" dirty="0">
              <a:solidFill>
                <a:srgbClr val="000000"/>
              </a:solidFill>
              <a:latin typeface="+mn-lt"/>
            </a:endParaRPr>
          </a:p>
        </p:txBody>
      </p:sp>
      <p:cxnSp>
        <p:nvCxnSpPr>
          <p:cNvPr id="150" name="AutoShape 13"/>
          <p:cNvCxnSpPr>
            <a:cxnSpLocks noChangeShapeType="1"/>
            <a:stCxn id="122" idx="2"/>
            <a:endCxn id="148" idx="0"/>
          </p:cNvCxnSpPr>
          <p:nvPr/>
        </p:nvCxnSpPr>
        <p:spPr bwMode="auto">
          <a:xfrm>
            <a:off x="7852869" y="5813740"/>
            <a:ext cx="5079" cy="39621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7805585" y="5865211"/>
            <a:ext cx="11239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900" b="1" i="1" dirty="0"/>
              <a:t>P2 has type</a:t>
            </a:r>
          </a:p>
        </p:txBody>
      </p:sp>
      <p:pic>
        <p:nvPicPr>
          <p:cNvPr id="51" name="image11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24000" y="5943600"/>
            <a:ext cx="1211424" cy="914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5584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/>
      <p:bldP spid="14344" grpId="0" animBg="1"/>
      <p:bldP spid="14347" grpId="0"/>
      <p:bldP spid="14348" grpId="0" animBg="1"/>
      <p:bldP spid="14353" grpId="0"/>
      <p:bldP spid="14373" grpId="0" animBg="1"/>
      <p:bldP spid="55" grpId="0"/>
      <p:bldP spid="64" grpId="0"/>
      <p:bldP spid="65" grpId="0" animBg="1"/>
      <p:bldP spid="67" grpId="0" animBg="1"/>
      <p:bldP spid="79" grpId="0" animBg="1"/>
      <p:bldP spid="80" grpId="0"/>
      <p:bldP spid="81" grpId="0" animBg="1"/>
      <p:bldP spid="98" grpId="0"/>
      <p:bldP spid="99" grpId="0" animBg="1"/>
      <p:bldP spid="100" grpId="0"/>
      <p:bldP spid="101" grpId="0" animBg="1"/>
      <p:bldP spid="113" grpId="0"/>
      <p:bldP spid="117" grpId="0"/>
      <p:bldP spid="118" grpId="0" animBg="1"/>
      <p:bldP spid="121" grpId="0"/>
      <p:bldP spid="122" grpId="0" animBg="1"/>
      <p:bldP spid="124" grpId="0" animBg="1"/>
      <p:bldP spid="125" grpId="0" animBg="1"/>
      <p:bldP spid="127" grpId="0"/>
      <p:bldP spid="128" grpId="0"/>
      <p:bldP spid="144" grpId="0"/>
      <p:bldP spid="148" grpId="0" animBg="1"/>
      <p:bldP spid="1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Footlight MT Light</vt:lpstr>
      <vt:lpstr>Wingdings</vt:lpstr>
      <vt:lpstr>Office Theme</vt:lpstr>
      <vt:lpstr>Temporary Aggregates</vt:lpstr>
      <vt:lpstr>Temporary Aggregates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Temporary Aggregates</dc:title>
  <dc:creator>Martin Doerr</dc:creator>
  <cp:lastModifiedBy>Martin Doerr</cp:lastModifiedBy>
  <cp:revision>1</cp:revision>
  <dcterms:created xsi:type="dcterms:W3CDTF">2019-11-16T20:04:42Z</dcterms:created>
  <dcterms:modified xsi:type="dcterms:W3CDTF">2019-11-16T20:04:59Z</dcterms:modified>
</cp:coreProperties>
</file>