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6"/>
    <p:restoredTop sz="94700"/>
  </p:normalViewPr>
  <p:slideViewPr>
    <p:cSldViewPr snapToGrid="0" snapToObjects="1">
      <p:cViewPr varScale="1">
        <p:scale>
          <a:sx n="148" d="100"/>
          <a:sy n="148" d="100"/>
        </p:scale>
        <p:origin x="44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EC33D-1308-874A-AC74-627EA947C762}" type="datetimeFigureOut">
              <a:rPr lang="en-US" smtClean="0"/>
              <a:t>6/1/17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FDB6C-1482-0248-99CC-2E30928FF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839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891C4-9C79-408E-926C-851D2EFDAD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322F-D7B9-4D05-86BF-530A0BC6EA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94887"/>
            <a:ext cx="9144000" cy="132838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000" b="1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09623"/>
            <a:ext cx="7886700" cy="466734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buFont typeface="Wingdings" panose="05000000000000000000" pitchFamily="2" charset="2"/>
              <a:buChar char="§"/>
              <a:defRPr sz="2000" b="1"/>
            </a:lvl1pPr>
            <a:lvl2pPr marL="685800" indent="-228600">
              <a:buFont typeface="Calibri" panose="020F0502020204030204" pitchFamily="34" charset="0"/>
              <a:buChar char="–"/>
              <a:defRPr sz="1800"/>
            </a:lvl2pPr>
            <a:lvl3pPr marL="1143000" indent="-228600">
              <a:buFont typeface="Calibri" panose="020F0502020204030204" pitchFamily="34" charset="0"/>
              <a:buChar char="–"/>
              <a:defRPr sz="1800"/>
            </a:lvl3pPr>
            <a:lvl4pPr marL="1600200" indent="-228600">
              <a:buFont typeface="Calibri" panose="020F0502020204030204" pitchFamily="34" charset="0"/>
              <a:buChar char="–"/>
              <a:defRPr sz="1800"/>
            </a:lvl4pPr>
            <a:lvl5pPr marL="2057400" indent="-228600">
              <a:buFont typeface="Calibri" panose="020F0502020204030204" pitchFamily="34" charset="0"/>
              <a:buChar char="–"/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891C4-9C79-408E-926C-851D2EFDAD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322F-D7B9-4D05-86BF-530A0BC6EA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891C4-9C79-408E-926C-851D2EFDAD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322F-D7B9-4D05-86BF-530A0BC6EA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A3CD3-75C2-EA47-AEE9-0FCB87E209FF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1"/>
          </p:nvPr>
        </p:nvSpPr>
        <p:spPr>
          <a:xfrm>
            <a:off x="549275" y="6537325"/>
            <a:ext cx="1004888" cy="1841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45891C4-9C79-408E-926C-851D2EFDAD9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6/1/17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78C9322F-D7B9-4D05-86BF-530A0BC6EA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262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MS PGothic" charset="-128"/>
              </a:rPr>
              <a:t>Research Papers</a:t>
            </a:r>
          </a:p>
        </p:txBody>
      </p:sp>
      <p:sp>
        <p:nvSpPr>
          <p:cNvPr id="43010" name="Text Placeholder 2"/>
          <p:cNvSpPr>
            <a:spLocks noGrp="1"/>
          </p:cNvSpPr>
          <p:nvPr>
            <p:ph idx="1"/>
          </p:nvPr>
        </p:nvSpPr>
        <p:spPr>
          <a:xfrm>
            <a:off x="185055" y="1060272"/>
            <a:ext cx="7848600" cy="5289392"/>
          </a:xfrm>
        </p:spPr>
        <p:txBody>
          <a:bodyPr/>
          <a:lstStyle/>
          <a:p>
            <a:pPr>
              <a:spcBef>
                <a:spcPts val="600"/>
              </a:spcBef>
              <a:buFont typeface="Arial" charset="0"/>
              <a:buAutoNum type="arabicPeriod"/>
            </a:pPr>
            <a:r>
              <a:rPr lang="en-US" altLang="en-US" sz="1200" dirty="0" smtClean="0">
                <a:ea typeface="MS PGothic" charset="-128"/>
              </a:rPr>
              <a:t>Tarek </a:t>
            </a:r>
            <a:r>
              <a:rPr lang="en-US" altLang="en-US" sz="1200" dirty="0" err="1" smtClean="0">
                <a:ea typeface="MS PGothic" charset="-128"/>
              </a:rPr>
              <a:t>Elgamal</a:t>
            </a:r>
            <a:r>
              <a:rPr lang="en-US" altLang="en-US" sz="1200" dirty="0" smtClean="0">
                <a:ea typeface="MS PGothic" charset="-128"/>
              </a:rPr>
              <a:t>, </a:t>
            </a:r>
            <a:r>
              <a:rPr lang="en-US" altLang="en-US" sz="1200" dirty="0" err="1" smtClean="0">
                <a:ea typeface="MS PGothic" charset="-128"/>
              </a:rPr>
              <a:t>Shangyu</a:t>
            </a:r>
            <a:r>
              <a:rPr lang="en-US" altLang="en-US" sz="1200" dirty="0" smtClean="0">
                <a:ea typeface="MS PGothic" charset="-128"/>
              </a:rPr>
              <a:t> Luo, Matthias Boehm, Alexandre V. </a:t>
            </a:r>
            <a:r>
              <a:rPr lang="en-US" altLang="en-US" sz="1200" dirty="0" err="1" smtClean="0">
                <a:ea typeface="MS PGothic" charset="-128"/>
              </a:rPr>
              <a:t>Evfimievski</a:t>
            </a:r>
            <a:r>
              <a:rPr lang="en-US" altLang="en-US" sz="1200" dirty="0" smtClean="0">
                <a:ea typeface="MS PGothic" charset="-128"/>
              </a:rPr>
              <a:t>, </a:t>
            </a:r>
            <a:r>
              <a:rPr lang="en-US" altLang="en-US" sz="1200" dirty="0" err="1" smtClean="0">
                <a:ea typeface="MS PGothic" charset="-128"/>
              </a:rPr>
              <a:t>Shirish</a:t>
            </a:r>
            <a:r>
              <a:rPr lang="en-US" altLang="en-US" sz="1200" dirty="0" smtClean="0">
                <a:ea typeface="MS PGothic" charset="-128"/>
              </a:rPr>
              <a:t> </a:t>
            </a:r>
            <a:r>
              <a:rPr lang="en-US" altLang="en-US" sz="1200" dirty="0" err="1" smtClean="0">
                <a:ea typeface="MS PGothic" charset="-128"/>
              </a:rPr>
              <a:t>Tatikonda</a:t>
            </a:r>
            <a:r>
              <a:rPr lang="en-US" altLang="en-US" sz="1200" dirty="0" smtClean="0">
                <a:ea typeface="MS PGothic" charset="-128"/>
              </a:rPr>
              <a:t>, Berthold Reinwald, </a:t>
            </a:r>
            <a:r>
              <a:rPr lang="en-US" altLang="en-US" sz="1200" dirty="0" err="1" smtClean="0">
                <a:ea typeface="MS PGothic" charset="-128"/>
              </a:rPr>
              <a:t>Prithviray</a:t>
            </a:r>
            <a:r>
              <a:rPr lang="en-US" altLang="en-US" sz="1200" dirty="0" smtClean="0">
                <a:ea typeface="MS PGothic" charset="-128"/>
              </a:rPr>
              <a:t> Sen: </a:t>
            </a:r>
            <a:r>
              <a:rPr lang="en-US" altLang="en-US" sz="1200" i="1" dirty="0" smtClean="0">
                <a:ea typeface="MS PGothic" charset="-128"/>
              </a:rPr>
              <a:t>SPOOF: Sum-Product Optimization and Operator Fusion for Large-Scale Machine Learning. </a:t>
            </a:r>
            <a:r>
              <a:rPr lang="en-US" altLang="en-US" sz="1200" b="1" i="1" dirty="0" smtClean="0">
                <a:ea typeface="MS PGothic" charset="-128"/>
              </a:rPr>
              <a:t>CIDR 2017</a:t>
            </a:r>
            <a:endParaRPr lang="en-US" altLang="en-US" sz="1200" dirty="0" smtClean="0">
              <a:ea typeface="MS PGothic" charset="-128"/>
            </a:endParaRPr>
          </a:p>
          <a:p>
            <a:pPr>
              <a:spcBef>
                <a:spcPts val="600"/>
              </a:spcBef>
              <a:buFont typeface="Arial" charset="0"/>
              <a:buAutoNum type="arabicPeriod"/>
            </a:pPr>
            <a:r>
              <a:rPr lang="en-US" altLang="en-US" sz="1200" dirty="0" smtClean="0">
                <a:ea typeface="MS PGothic" charset="-128"/>
              </a:rPr>
              <a:t>Ahmed </a:t>
            </a:r>
            <a:r>
              <a:rPr lang="en-US" altLang="en-US" sz="1200" dirty="0" err="1">
                <a:ea typeface="MS PGothic" charset="-128"/>
              </a:rPr>
              <a:t>Elgohary</a:t>
            </a:r>
            <a:r>
              <a:rPr lang="en-US" altLang="en-US" sz="1200" dirty="0">
                <a:ea typeface="MS PGothic" charset="-128"/>
              </a:rPr>
              <a:t>, Matthias Boehm, Peter J. Haas, Frederick R. Reiss, Berthold Reinwald: </a:t>
            </a:r>
            <a:r>
              <a:rPr lang="en-US" altLang="en-US" sz="1200" i="1" dirty="0">
                <a:ea typeface="MS PGothic" charset="-128"/>
              </a:rPr>
              <a:t>Compressed Linear Algebra for Large Scale Machine </a:t>
            </a:r>
            <a:r>
              <a:rPr lang="en-US" altLang="en-US" sz="1200" i="1" dirty="0" smtClean="0">
                <a:ea typeface="MS PGothic" charset="-128"/>
              </a:rPr>
              <a:t>Learning</a:t>
            </a:r>
            <a:r>
              <a:rPr lang="en-US" altLang="en-US" sz="1200" dirty="0" smtClean="0">
                <a:ea typeface="MS PGothic" charset="-128"/>
              </a:rPr>
              <a:t>. </a:t>
            </a:r>
            <a:r>
              <a:rPr lang="en-US" altLang="en-US" sz="1200" b="1" i="1" dirty="0" smtClean="0">
                <a:ea typeface="MS PGothic" charset="-128"/>
              </a:rPr>
              <a:t>VLDB 2016 (</a:t>
            </a:r>
            <a:r>
              <a:rPr lang="en-US" altLang="en-US" sz="1200" b="1" i="1" dirty="0" smtClean="0">
                <a:solidFill>
                  <a:srgbClr val="FF0000"/>
                </a:solidFill>
                <a:ea typeface="MS PGothic" charset="-128"/>
              </a:rPr>
              <a:t>Best Paper Award</a:t>
            </a:r>
            <a:r>
              <a:rPr lang="en-US" altLang="en-US" sz="1200" b="1" i="1" dirty="0" smtClean="0">
                <a:ea typeface="MS PGothic" charset="-128"/>
              </a:rPr>
              <a:t>)</a:t>
            </a:r>
          </a:p>
          <a:p>
            <a:pPr lvl="1">
              <a:spcBef>
                <a:spcPts val="600"/>
              </a:spcBef>
            </a:pPr>
            <a:r>
              <a:rPr lang="en-US" altLang="en-US" sz="1100" dirty="0" smtClean="0">
                <a:ea typeface="MS PGothic" charset="-128"/>
              </a:rPr>
              <a:t>Extended Version to appear in </a:t>
            </a:r>
            <a:r>
              <a:rPr lang="en-US" altLang="en-US" sz="1100" b="1" dirty="0" smtClean="0">
                <a:ea typeface="MS PGothic" charset="-128"/>
              </a:rPr>
              <a:t>VLDB Journal, 2017</a:t>
            </a:r>
          </a:p>
          <a:p>
            <a:pPr lvl="1">
              <a:spcBef>
                <a:spcPts val="0"/>
              </a:spcBef>
            </a:pPr>
            <a:r>
              <a:rPr lang="en-US" altLang="en-US" sz="1100" dirty="0" smtClean="0">
                <a:ea typeface="MS PGothic" charset="-128"/>
              </a:rPr>
              <a:t>Summary </a:t>
            </a:r>
            <a:r>
              <a:rPr lang="en-US" altLang="en-US" sz="1100" dirty="0" smtClean="0">
                <a:ea typeface="MS PGothic" charset="-128"/>
              </a:rPr>
              <a:t>Version </a:t>
            </a:r>
            <a:r>
              <a:rPr lang="en-US" altLang="en-US" sz="1100" dirty="0" smtClean="0">
                <a:ea typeface="MS PGothic" charset="-128"/>
              </a:rPr>
              <a:t>in </a:t>
            </a:r>
            <a:r>
              <a:rPr lang="en-US" altLang="en-US" sz="1100" b="1" dirty="0" smtClean="0">
                <a:ea typeface="MS PGothic" charset="-128"/>
              </a:rPr>
              <a:t>ACM SIGMOD </a:t>
            </a:r>
            <a:r>
              <a:rPr lang="en-US" altLang="en-US" sz="1100" b="1" dirty="0" smtClean="0">
                <a:ea typeface="MS PGothic" charset="-128"/>
              </a:rPr>
              <a:t>Record 46(1), </a:t>
            </a:r>
            <a:r>
              <a:rPr lang="en-US" altLang="en-US" sz="1100" b="1" dirty="0" smtClean="0">
                <a:ea typeface="MS PGothic" charset="-128"/>
              </a:rPr>
              <a:t>2017</a:t>
            </a:r>
            <a:endParaRPr lang="en-US" altLang="en-US" sz="1100" b="1" i="1" dirty="0">
              <a:ea typeface="MS PGothic" charset="-128"/>
            </a:endParaRPr>
          </a:p>
          <a:p>
            <a:pPr>
              <a:spcBef>
                <a:spcPts val="600"/>
              </a:spcBef>
              <a:buFont typeface="Arial" charset="0"/>
              <a:buAutoNum type="arabicPeriod"/>
            </a:pPr>
            <a:r>
              <a:rPr lang="en-US" altLang="en-US" sz="1200" dirty="0">
                <a:ea typeface="MS PGothic" charset="-128"/>
              </a:rPr>
              <a:t>Matthias Boehm, Michael W. </a:t>
            </a:r>
            <a:r>
              <a:rPr lang="en-US" altLang="en-US" sz="1200" dirty="0" err="1">
                <a:ea typeface="MS PGothic" charset="-128"/>
              </a:rPr>
              <a:t>Dusenberry</a:t>
            </a:r>
            <a:r>
              <a:rPr lang="en-US" altLang="en-US" sz="1200" dirty="0">
                <a:ea typeface="MS PGothic" charset="-128"/>
              </a:rPr>
              <a:t>, Deron Eriksson, Alexandre V. </a:t>
            </a:r>
            <a:r>
              <a:rPr lang="en-US" altLang="en-US" sz="1200" dirty="0" err="1">
                <a:ea typeface="MS PGothic" charset="-128"/>
              </a:rPr>
              <a:t>Evfimievski</a:t>
            </a:r>
            <a:r>
              <a:rPr lang="en-US" altLang="en-US" sz="1200" dirty="0">
                <a:ea typeface="MS PGothic" charset="-128"/>
              </a:rPr>
              <a:t>, </a:t>
            </a:r>
            <a:r>
              <a:rPr lang="en-US" altLang="en-US" sz="1200" dirty="0" err="1">
                <a:ea typeface="MS PGothic" charset="-128"/>
              </a:rPr>
              <a:t>Faraz</a:t>
            </a:r>
            <a:r>
              <a:rPr lang="en-US" altLang="en-US" sz="1200" dirty="0">
                <a:ea typeface="MS PGothic" charset="-128"/>
              </a:rPr>
              <a:t> </a:t>
            </a:r>
            <a:r>
              <a:rPr lang="en-US" altLang="en-US" sz="1200" dirty="0" err="1">
                <a:ea typeface="MS PGothic" charset="-128"/>
              </a:rPr>
              <a:t>Makari</a:t>
            </a:r>
            <a:r>
              <a:rPr lang="en-US" altLang="en-US" sz="1200" dirty="0">
                <a:ea typeface="MS PGothic" charset="-128"/>
              </a:rPr>
              <a:t> </a:t>
            </a:r>
            <a:r>
              <a:rPr lang="en-US" altLang="en-US" sz="1200" dirty="0" err="1">
                <a:ea typeface="MS PGothic" charset="-128"/>
              </a:rPr>
              <a:t>Manshadi</a:t>
            </a:r>
            <a:r>
              <a:rPr lang="en-US" altLang="en-US" sz="1200" dirty="0">
                <a:ea typeface="MS PGothic" charset="-128"/>
              </a:rPr>
              <a:t>, </a:t>
            </a:r>
            <a:r>
              <a:rPr lang="en-US" altLang="en-US" sz="1200" dirty="0" err="1">
                <a:ea typeface="MS PGothic" charset="-128"/>
              </a:rPr>
              <a:t>Niketan</a:t>
            </a:r>
            <a:r>
              <a:rPr lang="en-US" altLang="en-US" sz="1200" dirty="0">
                <a:ea typeface="MS PGothic" charset="-128"/>
              </a:rPr>
              <a:t> Pansare, Berthold Reinwald, Frederick R. Reiss, </a:t>
            </a:r>
            <a:r>
              <a:rPr lang="en-US" altLang="en-US" sz="1200" dirty="0" err="1">
                <a:ea typeface="MS PGothic" charset="-128"/>
              </a:rPr>
              <a:t>Prithviraj</a:t>
            </a:r>
            <a:r>
              <a:rPr lang="en-US" altLang="en-US" sz="1200" dirty="0">
                <a:ea typeface="MS PGothic" charset="-128"/>
              </a:rPr>
              <a:t> Sen, Arvind C. </a:t>
            </a:r>
            <a:r>
              <a:rPr lang="en-US" altLang="en-US" sz="1200" dirty="0" err="1">
                <a:ea typeface="MS PGothic" charset="-128"/>
              </a:rPr>
              <a:t>Surve</a:t>
            </a:r>
            <a:r>
              <a:rPr lang="en-US" altLang="en-US" sz="1200" dirty="0">
                <a:ea typeface="MS PGothic" charset="-128"/>
              </a:rPr>
              <a:t>, </a:t>
            </a:r>
            <a:r>
              <a:rPr lang="en-US" altLang="en-US" sz="1200" dirty="0" err="1">
                <a:ea typeface="MS PGothic" charset="-128"/>
              </a:rPr>
              <a:t>Shirish</a:t>
            </a:r>
            <a:r>
              <a:rPr lang="en-US" altLang="en-US" sz="1200" dirty="0">
                <a:ea typeface="MS PGothic" charset="-128"/>
              </a:rPr>
              <a:t> </a:t>
            </a:r>
            <a:r>
              <a:rPr lang="en-US" altLang="en-US" sz="1200" dirty="0" err="1">
                <a:ea typeface="MS PGothic" charset="-128"/>
              </a:rPr>
              <a:t>Tatikonda</a:t>
            </a:r>
            <a:r>
              <a:rPr lang="en-US" altLang="en-US" sz="1200" dirty="0">
                <a:ea typeface="MS PGothic" charset="-128"/>
              </a:rPr>
              <a:t>. SystemML: </a:t>
            </a:r>
            <a:r>
              <a:rPr lang="en-US" altLang="en-US" sz="1200" i="1" dirty="0">
                <a:ea typeface="MS PGothic" charset="-128"/>
              </a:rPr>
              <a:t>Declarative Machine Learning on Spark</a:t>
            </a:r>
            <a:r>
              <a:rPr lang="en-US" altLang="en-US" sz="1200" dirty="0">
                <a:ea typeface="MS PGothic" charset="-128"/>
              </a:rPr>
              <a:t>. </a:t>
            </a:r>
            <a:r>
              <a:rPr lang="en-US" altLang="en-US" sz="1200" b="1" i="1" dirty="0">
                <a:ea typeface="MS PGothic" charset="-128"/>
              </a:rPr>
              <a:t>VLDB 2016</a:t>
            </a:r>
            <a:endParaRPr lang="en-US" altLang="en-US" sz="1200" dirty="0">
              <a:ea typeface="MS PGothic" charset="-128"/>
            </a:endParaRPr>
          </a:p>
          <a:p>
            <a:pPr>
              <a:spcBef>
                <a:spcPts val="600"/>
              </a:spcBef>
              <a:buFont typeface="Arial" charset="0"/>
              <a:buAutoNum type="arabicPeriod"/>
            </a:pPr>
            <a:r>
              <a:rPr lang="en-US" altLang="en-US" sz="1200" dirty="0" err="1">
                <a:ea typeface="MS PGothic" charset="-128"/>
              </a:rPr>
              <a:t>Botong</a:t>
            </a:r>
            <a:r>
              <a:rPr lang="en-US" altLang="en-US" sz="1200" dirty="0">
                <a:ea typeface="MS PGothic" charset="-128"/>
              </a:rPr>
              <a:t> Huang, Matthias Boehm, </a:t>
            </a:r>
            <a:r>
              <a:rPr lang="en-US" altLang="en-US" sz="1200" dirty="0" err="1">
                <a:ea typeface="MS PGothic" charset="-128"/>
              </a:rPr>
              <a:t>Yuanyuan</a:t>
            </a:r>
            <a:r>
              <a:rPr lang="en-US" altLang="en-US" sz="1200" dirty="0">
                <a:ea typeface="MS PGothic" charset="-128"/>
              </a:rPr>
              <a:t> Tian, Berthold Reinwald, </a:t>
            </a:r>
            <a:r>
              <a:rPr lang="en-US" altLang="en-US" sz="1200" dirty="0" err="1">
                <a:ea typeface="MS PGothic" charset="-128"/>
              </a:rPr>
              <a:t>Shirish</a:t>
            </a:r>
            <a:r>
              <a:rPr lang="en-US" altLang="en-US" sz="1200" dirty="0">
                <a:ea typeface="MS PGothic" charset="-128"/>
              </a:rPr>
              <a:t> </a:t>
            </a:r>
            <a:r>
              <a:rPr lang="en-US" altLang="en-US" sz="1200" dirty="0" err="1">
                <a:ea typeface="MS PGothic" charset="-128"/>
              </a:rPr>
              <a:t>Tatikonda</a:t>
            </a:r>
            <a:r>
              <a:rPr lang="en-US" altLang="en-US" sz="1200" dirty="0">
                <a:ea typeface="MS PGothic" charset="-128"/>
              </a:rPr>
              <a:t>, Frederick R. Reiss: </a:t>
            </a:r>
            <a:r>
              <a:rPr lang="en-US" altLang="en-US" sz="1200" i="1" dirty="0">
                <a:ea typeface="MS PGothic" charset="-128"/>
              </a:rPr>
              <a:t>Resource Elasticity for Large-Scale Machine Learning</a:t>
            </a:r>
            <a:r>
              <a:rPr lang="en-US" altLang="en-US" sz="1200" dirty="0">
                <a:ea typeface="MS PGothic" charset="-128"/>
              </a:rPr>
              <a:t>. </a:t>
            </a:r>
            <a:r>
              <a:rPr lang="en-US" altLang="en-US" sz="1200" b="1" i="1" dirty="0" smtClean="0">
                <a:ea typeface="MS PGothic" charset="-128"/>
              </a:rPr>
              <a:t>SIGMOD</a:t>
            </a:r>
            <a:r>
              <a:rPr lang="en-US" altLang="en-US" sz="1200" b="1" i="1" dirty="0">
                <a:ea typeface="MS PGothic" charset="-128"/>
              </a:rPr>
              <a:t> 2015</a:t>
            </a:r>
            <a:r>
              <a:rPr lang="en-US" altLang="en-US" sz="1200" dirty="0">
                <a:ea typeface="MS PGothic" charset="-128"/>
              </a:rPr>
              <a:t>: 137-152</a:t>
            </a:r>
          </a:p>
          <a:p>
            <a:pPr>
              <a:spcBef>
                <a:spcPts val="600"/>
              </a:spcBef>
              <a:buFont typeface="Arial" charset="0"/>
              <a:buAutoNum type="arabicPeriod"/>
            </a:pPr>
            <a:r>
              <a:rPr lang="en-US" altLang="en-US" sz="1200" dirty="0" err="1">
                <a:ea typeface="MS PGothic" charset="-128"/>
              </a:rPr>
              <a:t>Arash</a:t>
            </a:r>
            <a:r>
              <a:rPr lang="en-US" altLang="en-US" sz="1200" dirty="0">
                <a:ea typeface="MS PGothic" charset="-128"/>
              </a:rPr>
              <a:t> </a:t>
            </a:r>
            <a:r>
              <a:rPr lang="en-US" altLang="en-US" sz="1200" dirty="0" err="1">
                <a:ea typeface="MS PGothic" charset="-128"/>
              </a:rPr>
              <a:t>Ashari</a:t>
            </a:r>
            <a:r>
              <a:rPr lang="en-US" altLang="en-US" sz="1200" dirty="0">
                <a:ea typeface="MS PGothic" charset="-128"/>
              </a:rPr>
              <a:t>, </a:t>
            </a:r>
            <a:r>
              <a:rPr lang="en-US" altLang="en-US" sz="1200" dirty="0" err="1">
                <a:ea typeface="MS PGothic" charset="-128"/>
              </a:rPr>
              <a:t>Shirish</a:t>
            </a:r>
            <a:r>
              <a:rPr lang="en-US" altLang="en-US" sz="1200" dirty="0">
                <a:ea typeface="MS PGothic" charset="-128"/>
              </a:rPr>
              <a:t> </a:t>
            </a:r>
            <a:r>
              <a:rPr lang="en-US" altLang="en-US" sz="1200" dirty="0" err="1">
                <a:ea typeface="MS PGothic" charset="-128"/>
              </a:rPr>
              <a:t>Tatikonda</a:t>
            </a:r>
            <a:r>
              <a:rPr lang="en-US" altLang="en-US" sz="1200" dirty="0">
                <a:ea typeface="MS PGothic" charset="-128"/>
              </a:rPr>
              <a:t>, Matthias Boehm, Berthold Reinwald, Keith Campbell, John Keenleyside, P. </a:t>
            </a:r>
            <a:r>
              <a:rPr lang="en-US" altLang="en-US" sz="1200" dirty="0" err="1">
                <a:ea typeface="MS PGothic" charset="-128"/>
              </a:rPr>
              <a:t>Sadayappan</a:t>
            </a:r>
            <a:r>
              <a:rPr lang="en-US" altLang="en-US" sz="1200" dirty="0">
                <a:ea typeface="MS PGothic" charset="-128"/>
              </a:rPr>
              <a:t>: </a:t>
            </a:r>
            <a:r>
              <a:rPr lang="en-US" altLang="en-US" sz="1200" i="1" dirty="0">
                <a:ea typeface="MS PGothic" charset="-128"/>
              </a:rPr>
              <a:t>On optimizing machine learning workloads via kernel fusion</a:t>
            </a:r>
            <a:r>
              <a:rPr lang="en-US" altLang="en-US" sz="1200" dirty="0">
                <a:ea typeface="MS PGothic" charset="-128"/>
              </a:rPr>
              <a:t>. </a:t>
            </a:r>
            <a:r>
              <a:rPr lang="en-US" altLang="en-US" sz="1200" b="1" i="1" dirty="0">
                <a:ea typeface="MS PGothic" charset="-128"/>
              </a:rPr>
              <a:t>PPOPP 2015</a:t>
            </a:r>
            <a:r>
              <a:rPr lang="en-US" altLang="en-US" sz="1200" dirty="0">
                <a:ea typeface="MS PGothic" charset="-128"/>
              </a:rPr>
              <a:t>: 173-182</a:t>
            </a:r>
          </a:p>
          <a:p>
            <a:pPr>
              <a:spcBef>
                <a:spcPts val="600"/>
              </a:spcBef>
              <a:buFont typeface="Arial" charset="0"/>
              <a:buAutoNum type="arabicPeriod"/>
            </a:pPr>
            <a:r>
              <a:rPr lang="en-US" altLang="en-US" sz="1200" dirty="0">
                <a:ea typeface="MS PGothic" charset="-128"/>
              </a:rPr>
              <a:t>Sebastian </a:t>
            </a:r>
            <a:r>
              <a:rPr lang="en-US" altLang="en-US" sz="1200" dirty="0" err="1">
                <a:ea typeface="MS PGothic" charset="-128"/>
              </a:rPr>
              <a:t>Schelter</a:t>
            </a:r>
            <a:r>
              <a:rPr lang="en-US" altLang="en-US" sz="1200" dirty="0">
                <a:ea typeface="MS PGothic" charset="-128"/>
              </a:rPr>
              <a:t>, Juan Soto, Volker </a:t>
            </a:r>
            <a:r>
              <a:rPr lang="en-US" altLang="en-US" sz="1200" dirty="0" err="1">
                <a:ea typeface="MS PGothic" charset="-128"/>
              </a:rPr>
              <a:t>Markl</a:t>
            </a:r>
            <a:r>
              <a:rPr lang="en-US" altLang="en-US" sz="1200" dirty="0">
                <a:ea typeface="MS PGothic" charset="-128"/>
              </a:rPr>
              <a:t>, Douglas Burdick, Berthold Reinwald, Alexandre V. </a:t>
            </a:r>
            <a:r>
              <a:rPr lang="en-US" altLang="en-US" sz="1200" dirty="0" err="1">
                <a:ea typeface="MS PGothic" charset="-128"/>
              </a:rPr>
              <a:t>Evfimievski</a:t>
            </a:r>
            <a:r>
              <a:rPr lang="en-US" altLang="en-US" sz="1200" dirty="0">
                <a:ea typeface="MS PGothic" charset="-128"/>
              </a:rPr>
              <a:t>: </a:t>
            </a:r>
            <a:r>
              <a:rPr lang="en-US" altLang="en-US" sz="1200" i="1" dirty="0">
                <a:ea typeface="MS PGothic" charset="-128"/>
              </a:rPr>
              <a:t>Efficient sample generation for scalable meta learning</a:t>
            </a:r>
            <a:r>
              <a:rPr lang="en-US" altLang="en-US" sz="1200" dirty="0">
                <a:ea typeface="MS PGothic" charset="-128"/>
              </a:rPr>
              <a:t>. </a:t>
            </a:r>
            <a:r>
              <a:rPr lang="en-US" altLang="en-US" sz="1200" b="1" i="1" dirty="0">
                <a:ea typeface="MS PGothic" charset="-128"/>
              </a:rPr>
              <a:t>ICDE 2015</a:t>
            </a:r>
            <a:r>
              <a:rPr lang="en-US" altLang="en-US" sz="1200" dirty="0">
                <a:ea typeface="MS PGothic" charset="-128"/>
              </a:rPr>
              <a:t>: 1191-1202</a:t>
            </a:r>
          </a:p>
          <a:p>
            <a:pPr>
              <a:spcBef>
                <a:spcPts val="600"/>
              </a:spcBef>
              <a:buFont typeface="Arial" charset="0"/>
              <a:buAutoNum type="arabicPeriod"/>
            </a:pPr>
            <a:r>
              <a:rPr lang="en-US" altLang="en-US" sz="1200" dirty="0">
                <a:ea typeface="MS PGothic" charset="-128"/>
              </a:rPr>
              <a:t>Matthias Boehm, Douglas R. Burdick, Alexandre V. </a:t>
            </a:r>
            <a:r>
              <a:rPr lang="en-US" altLang="en-US" sz="1200" dirty="0" err="1">
                <a:ea typeface="MS PGothic" charset="-128"/>
              </a:rPr>
              <a:t>Evfimievski</a:t>
            </a:r>
            <a:r>
              <a:rPr lang="en-US" altLang="en-US" sz="1200" dirty="0">
                <a:ea typeface="MS PGothic" charset="-128"/>
              </a:rPr>
              <a:t>, Berthold Reinwald, Frederick R. Reiss, </a:t>
            </a:r>
            <a:r>
              <a:rPr lang="en-US" altLang="en-US" sz="1200" dirty="0" err="1">
                <a:ea typeface="MS PGothic" charset="-128"/>
              </a:rPr>
              <a:t>Prithviraj</a:t>
            </a:r>
            <a:r>
              <a:rPr lang="en-US" altLang="en-US" sz="1200" dirty="0">
                <a:ea typeface="MS PGothic" charset="-128"/>
              </a:rPr>
              <a:t> Sen, </a:t>
            </a:r>
            <a:r>
              <a:rPr lang="en-US" altLang="en-US" sz="1200" dirty="0" err="1">
                <a:ea typeface="MS PGothic" charset="-128"/>
              </a:rPr>
              <a:t>Shirish</a:t>
            </a:r>
            <a:r>
              <a:rPr lang="en-US" altLang="en-US" sz="1200" dirty="0">
                <a:ea typeface="MS PGothic" charset="-128"/>
              </a:rPr>
              <a:t> </a:t>
            </a:r>
            <a:r>
              <a:rPr lang="en-US" altLang="en-US" sz="1200" dirty="0" err="1">
                <a:ea typeface="MS PGothic" charset="-128"/>
              </a:rPr>
              <a:t>Tatikonda</a:t>
            </a:r>
            <a:r>
              <a:rPr lang="en-US" altLang="en-US" sz="1200" dirty="0">
                <a:ea typeface="MS PGothic" charset="-128"/>
              </a:rPr>
              <a:t>, </a:t>
            </a:r>
            <a:r>
              <a:rPr lang="en-US" altLang="en-US" sz="1200" dirty="0" err="1">
                <a:ea typeface="MS PGothic" charset="-128"/>
              </a:rPr>
              <a:t>Yuanyuan</a:t>
            </a:r>
            <a:r>
              <a:rPr lang="en-US" altLang="en-US" sz="1200" dirty="0">
                <a:ea typeface="MS PGothic" charset="-128"/>
              </a:rPr>
              <a:t> Tian: </a:t>
            </a:r>
            <a:r>
              <a:rPr lang="en-US" altLang="en-US" sz="1200" i="1" dirty="0" err="1">
                <a:ea typeface="MS PGothic" charset="-128"/>
              </a:rPr>
              <a:t>SystemML's</a:t>
            </a:r>
            <a:r>
              <a:rPr lang="en-US" altLang="en-US" sz="1200" i="1" dirty="0">
                <a:ea typeface="MS PGothic" charset="-128"/>
              </a:rPr>
              <a:t> Optimizer: Plan Generation for Large-Scale Machine Learning Programs</a:t>
            </a:r>
            <a:r>
              <a:rPr lang="en-US" altLang="en-US" sz="1200" dirty="0">
                <a:ea typeface="MS PGothic" charset="-128"/>
              </a:rPr>
              <a:t>. </a:t>
            </a:r>
            <a:r>
              <a:rPr lang="en-US" altLang="en-US" sz="1200" b="1" i="1" dirty="0">
                <a:ea typeface="MS PGothic" charset="-128"/>
              </a:rPr>
              <a:t>IEEE Data Eng. B</a:t>
            </a:r>
            <a:r>
              <a:rPr lang="en-US" altLang="en-US" sz="1200" b="1" dirty="0">
                <a:ea typeface="MS PGothic" charset="-128"/>
              </a:rPr>
              <a:t>ull.</a:t>
            </a:r>
            <a:r>
              <a:rPr lang="en-US" altLang="en-US" sz="1200" dirty="0">
                <a:ea typeface="MS PGothic" charset="-128"/>
              </a:rPr>
              <a:t> 37(3): 52-62 (</a:t>
            </a:r>
            <a:r>
              <a:rPr lang="en-US" altLang="en-US" sz="1200" b="1" i="1" dirty="0">
                <a:ea typeface="MS PGothic" charset="-128"/>
              </a:rPr>
              <a:t>2014</a:t>
            </a:r>
            <a:r>
              <a:rPr lang="en-US" altLang="en-US" sz="1200" dirty="0">
                <a:ea typeface="MS PGothic" charset="-128"/>
              </a:rPr>
              <a:t>)</a:t>
            </a:r>
          </a:p>
          <a:p>
            <a:pPr>
              <a:spcBef>
                <a:spcPts val="600"/>
              </a:spcBef>
              <a:buFont typeface="Arial" charset="0"/>
              <a:buAutoNum type="arabicPeriod"/>
            </a:pPr>
            <a:r>
              <a:rPr lang="en-US" altLang="en-US" sz="1200" dirty="0">
                <a:ea typeface="MS PGothic" charset="-128"/>
              </a:rPr>
              <a:t>Matthias Boehm, </a:t>
            </a:r>
            <a:r>
              <a:rPr lang="en-US" altLang="en-US" sz="1200" dirty="0" err="1">
                <a:ea typeface="MS PGothic" charset="-128"/>
              </a:rPr>
              <a:t>Shirish</a:t>
            </a:r>
            <a:r>
              <a:rPr lang="en-US" altLang="en-US" sz="1200" dirty="0">
                <a:ea typeface="MS PGothic" charset="-128"/>
              </a:rPr>
              <a:t> </a:t>
            </a:r>
            <a:r>
              <a:rPr lang="en-US" altLang="en-US" sz="1200" dirty="0" err="1">
                <a:ea typeface="MS PGothic" charset="-128"/>
              </a:rPr>
              <a:t>Tatikonda</a:t>
            </a:r>
            <a:r>
              <a:rPr lang="en-US" altLang="en-US" sz="1200" dirty="0">
                <a:ea typeface="MS PGothic" charset="-128"/>
              </a:rPr>
              <a:t>, Berthold Reinwald, </a:t>
            </a:r>
            <a:r>
              <a:rPr lang="en-US" altLang="en-US" sz="1200" dirty="0" err="1">
                <a:ea typeface="MS PGothic" charset="-128"/>
              </a:rPr>
              <a:t>Prithviraj</a:t>
            </a:r>
            <a:r>
              <a:rPr lang="en-US" altLang="en-US" sz="1200" dirty="0">
                <a:ea typeface="MS PGothic" charset="-128"/>
              </a:rPr>
              <a:t> Sen, </a:t>
            </a:r>
            <a:r>
              <a:rPr lang="en-US" altLang="en-US" sz="1200" dirty="0" err="1">
                <a:ea typeface="MS PGothic" charset="-128"/>
              </a:rPr>
              <a:t>Yuanyuan</a:t>
            </a:r>
            <a:r>
              <a:rPr lang="en-US" altLang="en-US" sz="1200" dirty="0">
                <a:ea typeface="MS PGothic" charset="-128"/>
              </a:rPr>
              <a:t> Tian, Douglas Burdick, </a:t>
            </a:r>
            <a:r>
              <a:rPr lang="en-US" altLang="en-US" sz="1200" dirty="0" err="1">
                <a:ea typeface="MS PGothic" charset="-128"/>
              </a:rPr>
              <a:t>Shivakumar</a:t>
            </a:r>
            <a:r>
              <a:rPr lang="en-US" altLang="en-US" sz="1200" dirty="0">
                <a:ea typeface="MS PGothic" charset="-128"/>
              </a:rPr>
              <a:t> </a:t>
            </a:r>
            <a:r>
              <a:rPr lang="en-US" altLang="en-US" sz="1200" dirty="0" err="1">
                <a:ea typeface="MS PGothic" charset="-128"/>
              </a:rPr>
              <a:t>Vaithyanathan</a:t>
            </a:r>
            <a:r>
              <a:rPr lang="en-US" altLang="en-US" sz="1200" dirty="0">
                <a:ea typeface="MS PGothic" charset="-128"/>
              </a:rPr>
              <a:t>: </a:t>
            </a:r>
            <a:r>
              <a:rPr lang="en-US" altLang="en-US" sz="1200" i="1" dirty="0">
                <a:ea typeface="MS PGothic" charset="-128"/>
              </a:rPr>
              <a:t>Hybrid Parallelization Strategies for Large-Scale Machine Learning in SystemML</a:t>
            </a:r>
            <a:r>
              <a:rPr lang="en-US" altLang="en-US" sz="1200" dirty="0">
                <a:ea typeface="MS PGothic" charset="-128"/>
              </a:rPr>
              <a:t>. </a:t>
            </a:r>
            <a:r>
              <a:rPr lang="en-US" altLang="en-US" sz="1200" b="1" i="1" dirty="0">
                <a:ea typeface="MS PGothic" charset="-128"/>
              </a:rPr>
              <a:t>PVLDB</a:t>
            </a:r>
            <a:r>
              <a:rPr lang="en-US" altLang="en-US" sz="1200" dirty="0">
                <a:ea typeface="MS PGothic" charset="-128"/>
              </a:rPr>
              <a:t> 7(7): 553-564 (</a:t>
            </a:r>
            <a:r>
              <a:rPr lang="en-US" altLang="en-US" sz="1200" b="1" i="1" dirty="0">
                <a:ea typeface="MS PGothic" charset="-128"/>
              </a:rPr>
              <a:t>2014</a:t>
            </a:r>
            <a:r>
              <a:rPr lang="en-US" altLang="en-US" sz="1200" dirty="0">
                <a:ea typeface="MS PGothic" charset="-128"/>
              </a:rPr>
              <a:t>)</a:t>
            </a:r>
          </a:p>
          <a:p>
            <a:pPr>
              <a:spcBef>
                <a:spcPts val="600"/>
              </a:spcBef>
              <a:buFont typeface="Arial" charset="0"/>
              <a:buAutoNum type="arabicPeriod"/>
            </a:pPr>
            <a:r>
              <a:rPr lang="en-US" altLang="en-US" sz="1200" dirty="0">
                <a:ea typeface="MS PGothic" charset="-128"/>
              </a:rPr>
              <a:t>Peter D. Kirchner, Matthias Boehm, Berthold Reinwald, </a:t>
            </a:r>
            <a:r>
              <a:rPr lang="en-US" altLang="en-US" sz="1200" dirty="0" err="1">
                <a:ea typeface="MS PGothic" charset="-128"/>
              </a:rPr>
              <a:t>Daby</a:t>
            </a:r>
            <a:r>
              <a:rPr lang="en-US" altLang="en-US" sz="1200" dirty="0">
                <a:ea typeface="MS PGothic" charset="-128"/>
              </a:rPr>
              <a:t> M. Sow, Michael Schmidt, Deepak S. </a:t>
            </a:r>
            <a:r>
              <a:rPr lang="en-US" altLang="en-US" sz="1200" dirty="0" err="1">
                <a:ea typeface="MS PGothic" charset="-128"/>
              </a:rPr>
              <a:t>Turaga</a:t>
            </a:r>
            <a:r>
              <a:rPr lang="en-US" altLang="en-US" sz="1200" dirty="0">
                <a:ea typeface="MS PGothic" charset="-128"/>
              </a:rPr>
              <a:t>, Alain </a:t>
            </a:r>
            <a:r>
              <a:rPr lang="en-US" altLang="en-US" sz="1200" dirty="0" err="1">
                <a:ea typeface="MS PGothic" charset="-128"/>
              </a:rPr>
              <a:t>Biem</a:t>
            </a:r>
            <a:r>
              <a:rPr lang="en-US" altLang="en-US" sz="1200" dirty="0">
                <a:ea typeface="MS PGothic" charset="-128"/>
              </a:rPr>
              <a:t>: </a:t>
            </a:r>
            <a:r>
              <a:rPr lang="en-US" altLang="en-US" sz="1200" i="1" dirty="0">
                <a:ea typeface="MS PGothic" charset="-128"/>
              </a:rPr>
              <a:t>Large Scale Discriminative Metric Learnin</a:t>
            </a:r>
            <a:r>
              <a:rPr lang="en-US" altLang="en-US" sz="1200" dirty="0">
                <a:ea typeface="MS PGothic" charset="-128"/>
              </a:rPr>
              <a:t>g. </a:t>
            </a:r>
            <a:r>
              <a:rPr lang="en-US" altLang="en-US" sz="1200" b="1" i="1" dirty="0">
                <a:ea typeface="MS PGothic" charset="-128"/>
              </a:rPr>
              <a:t>IPDPS </a:t>
            </a:r>
            <a:r>
              <a:rPr lang="en-US" altLang="en-US" sz="1200" b="1" i="1" dirty="0" smtClean="0">
                <a:ea typeface="MS PGothic" charset="-128"/>
              </a:rPr>
              <a:t>Workshop</a:t>
            </a:r>
            <a:r>
              <a:rPr lang="en-US" altLang="en-US" sz="1200" b="1" i="1" dirty="0">
                <a:ea typeface="MS PGothic" charset="-128"/>
              </a:rPr>
              <a:t> 2014</a:t>
            </a:r>
            <a:r>
              <a:rPr lang="en-US" altLang="en-US" sz="1200" dirty="0">
                <a:ea typeface="MS PGothic" charset="-128"/>
              </a:rPr>
              <a:t>: 1656-1663</a:t>
            </a:r>
          </a:p>
          <a:p>
            <a:pPr>
              <a:spcBef>
                <a:spcPts val="600"/>
              </a:spcBef>
              <a:buFont typeface="Arial" charset="0"/>
              <a:buAutoNum type="arabicPeriod"/>
            </a:pPr>
            <a:r>
              <a:rPr lang="en-US" altLang="en-US" sz="1200" dirty="0" err="1">
                <a:ea typeface="MS PGothic" charset="-128"/>
              </a:rPr>
              <a:t>Yuanyuan</a:t>
            </a:r>
            <a:r>
              <a:rPr lang="en-US" altLang="en-US" sz="1200" dirty="0">
                <a:ea typeface="MS PGothic" charset="-128"/>
              </a:rPr>
              <a:t> Tian, </a:t>
            </a:r>
            <a:r>
              <a:rPr lang="en-US" altLang="en-US" sz="1200" dirty="0" err="1">
                <a:ea typeface="MS PGothic" charset="-128"/>
              </a:rPr>
              <a:t>Shirish</a:t>
            </a:r>
            <a:r>
              <a:rPr lang="en-US" altLang="en-US" sz="1200" dirty="0">
                <a:ea typeface="MS PGothic" charset="-128"/>
              </a:rPr>
              <a:t> </a:t>
            </a:r>
            <a:r>
              <a:rPr lang="en-US" altLang="en-US" sz="1200" dirty="0" err="1">
                <a:ea typeface="MS PGothic" charset="-128"/>
              </a:rPr>
              <a:t>Tatikonda</a:t>
            </a:r>
            <a:r>
              <a:rPr lang="en-US" altLang="en-US" sz="1200" dirty="0">
                <a:ea typeface="MS PGothic" charset="-128"/>
              </a:rPr>
              <a:t>, Berthold Reinwald: </a:t>
            </a:r>
            <a:r>
              <a:rPr lang="en-US" altLang="en-US" sz="1200" i="1" dirty="0">
                <a:ea typeface="MS PGothic" charset="-128"/>
              </a:rPr>
              <a:t>Scalable and Numerically Stable Descriptive Statistics in SystemML</a:t>
            </a:r>
            <a:r>
              <a:rPr lang="en-US" altLang="en-US" sz="1200" dirty="0">
                <a:ea typeface="MS PGothic" charset="-128"/>
              </a:rPr>
              <a:t>. </a:t>
            </a:r>
            <a:r>
              <a:rPr lang="en-US" altLang="en-US" sz="1200" b="1" i="1" dirty="0">
                <a:ea typeface="MS PGothic" charset="-128"/>
              </a:rPr>
              <a:t>ICDE 2012</a:t>
            </a:r>
            <a:r>
              <a:rPr lang="en-US" altLang="en-US" sz="1200" dirty="0">
                <a:ea typeface="MS PGothic" charset="-128"/>
              </a:rPr>
              <a:t>: 1351-1359</a:t>
            </a:r>
          </a:p>
          <a:p>
            <a:pPr>
              <a:spcBef>
                <a:spcPts val="600"/>
              </a:spcBef>
              <a:buFont typeface="Arial" charset="0"/>
              <a:buAutoNum type="arabicPeriod"/>
            </a:pPr>
            <a:r>
              <a:rPr lang="en-US" altLang="en-US" sz="1200" dirty="0">
                <a:ea typeface="MS PGothic" charset="-128"/>
              </a:rPr>
              <a:t>Amol </a:t>
            </a:r>
            <a:r>
              <a:rPr lang="en-US" altLang="en-US" sz="1200" dirty="0" err="1">
                <a:ea typeface="MS PGothic" charset="-128"/>
              </a:rPr>
              <a:t>Ghoting</a:t>
            </a:r>
            <a:r>
              <a:rPr lang="en-US" altLang="en-US" sz="1200" dirty="0">
                <a:ea typeface="MS PGothic" charset="-128"/>
              </a:rPr>
              <a:t>, </a:t>
            </a:r>
            <a:r>
              <a:rPr lang="en-US" altLang="en-US" sz="1200" dirty="0" err="1">
                <a:ea typeface="MS PGothic" charset="-128"/>
              </a:rPr>
              <a:t>Rajasekar</a:t>
            </a:r>
            <a:r>
              <a:rPr lang="en-US" altLang="en-US" sz="1200" dirty="0">
                <a:ea typeface="MS PGothic" charset="-128"/>
              </a:rPr>
              <a:t> Krishnamurthy, Edwin P. D. </a:t>
            </a:r>
            <a:r>
              <a:rPr lang="en-US" altLang="en-US" sz="1200" dirty="0" err="1">
                <a:ea typeface="MS PGothic" charset="-128"/>
              </a:rPr>
              <a:t>Pednault</a:t>
            </a:r>
            <a:r>
              <a:rPr lang="en-US" altLang="en-US" sz="1200" dirty="0">
                <a:ea typeface="MS PGothic" charset="-128"/>
              </a:rPr>
              <a:t>, Berthold Reinwald, </a:t>
            </a:r>
            <a:r>
              <a:rPr lang="en-US" altLang="en-US" sz="1200" dirty="0" err="1">
                <a:ea typeface="MS PGothic" charset="-128"/>
              </a:rPr>
              <a:t>Vikas</a:t>
            </a:r>
            <a:r>
              <a:rPr lang="en-US" altLang="en-US" sz="1200" dirty="0">
                <a:ea typeface="MS PGothic" charset="-128"/>
              </a:rPr>
              <a:t> </a:t>
            </a:r>
            <a:r>
              <a:rPr lang="en-US" altLang="en-US" sz="1200" dirty="0" err="1">
                <a:ea typeface="MS PGothic" charset="-128"/>
              </a:rPr>
              <a:t>Sindhwani</a:t>
            </a:r>
            <a:r>
              <a:rPr lang="en-US" altLang="en-US" sz="1200" dirty="0">
                <a:ea typeface="MS PGothic" charset="-128"/>
              </a:rPr>
              <a:t>, </a:t>
            </a:r>
            <a:r>
              <a:rPr lang="en-US" altLang="en-US" sz="1200" dirty="0" err="1">
                <a:ea typeface="MS PGothic" charset="-128"/>
              </a:rPr>
              <a:t>Shirish</a:t>
            </a:r>
            <a:r>
              <a:rPr lang="en-US" altLang="en-US" sz="1200" dirty="0">
                <a:ea typeface="MS PGothic" charset="-128"/>
              </a:rPr>
              <a:t> </a:t>
            </a:r>
            <a:r>
              <a:rPr lang="en-US" altLang="en-US" sz="1200" dirty="0" err="1">
                <a:ea typeface="MS PGothic" charset="-128"/>
              </a:rPr>
              <a:t>Tatikonda</a:t>
            </a:r>
            <a:r>
              <a:rPr lang="en-US" altLang="en-US" sz="1200" dirty="0">
                <a:ea typeface="MS PGothic" charset="-128"/>
              </a:rPr>
              <a:t>, </a:t>
            </a:r>
            <a:r>
              <a:rPr lang="en-US" altLang="en-US" sz="1200" dirty="0" err="1">
                <a:ea typeface="MS PGothic" charset="-128"/>
              </a:rPr>
              <a:t>Yuanyuan</a:t>
            </a:r>
            <a:r>
              <a:rPr lang="en-US" altLang="en-US" sz="1200" dirty="0">
                <a:ea typeface="MS PGothic" charset="-128"/>
              </a:rPr>
              <a:t> Tian, </a:t>
            </a:r>
            <a:r>
              <a:rPr lang="en-US" altLang="en-US" sz="1200" dirty="0" err="1">
                <a:ea typeface="MS PGothic" charset="-128"/>
              </a:rPr>
              <a:t>Shivakumar</a:t>
            </a:r>
            <a:r>
              <a:rPr lang="en-US" altLang="en-US" sz="1200" dirty="0">
                <a:ea typeface="MS PGothic" charset="-128"/>
              </a:rPr>
              <a:t> </a:t>
            </a:r>
            <a:r>
              <a:rPr lang="en-US" altLang="en-US" sz="1200" dirty="0" err="1">
                <a:ea typeface="MS PGothic" charset="-128"/>
              </a:rPr>
              <a:t>Vaithyanathan</a:t>
            </a:r>
            <a:r>
              <a:rPr lang="en-US" altLang="en-US" sz="1200" dirty="0">
                <a:ea typeface="MS PGothic" charset="-128"/>
              </a:rPr>
              <a:t>: </a:t>
            </a:r>
            <a:r>
              <a:rPr lang="en-US" altLang="en-US" sz="1200" i="1" dirty="0">
                <a:ea typeface="MS PGothic" charset="-128"/>
              </a:rPr>
              <a:t>SystemML: Declarative machine learning on MapReduce</a:t>
            </a:r>
            <a:r>
              <a:rPr lang="en-US" altLang="en-US" sz="1200" dirty="0">
                <a:ea typeface="MS PGothic" charset="-128"/>
              </a:rPr>
              <a:t>. </a:t>
            </a:r>
            <a:r>
              <a:rPr lang="en-US" altLang="en-US" sz="1200" b="1" i="1" dirty="0">
                <a:ea typeface="MS PGothic" charset="-128"/>
              </a:rPr>
              <a:t>ICDE 2011</a:t>
            </a:r>
            <a:r>
              <a:rPr lang="en-US" altLang="en-US" sz="1200" dirty="0">
                <a:ea typeface="MS PGothic" charset="-128"/>
              </a:rPr>
              <a:t>: 231-242</a:t>
            </a:r>
          </a:p>
          <a:p>
            <a:pPr>
              <a:spcBef>
                <a:spcPts val="600"/>
              </a:spcBef>
              <a:buFont typeface="Arial" charset="0"/>
              <a:buAutoNum type="arabicPeriod"/>
            </a:pPr>
            <a:endParaRPr lang="en-US" altLang="en-US" sz="1200" dirty="0">
              <a:ea typeface="MS PGothic" charset="-128"/>
            </a:endParaRPr>
          </a:p>
        </p:txBody>
      </p:sp>
      <p:sp>
        <p:nvSpPr>
          <p:cNvPr id="43012" name="TextBox 4"/>
          <p:cNvSpPr txBox="1">
            <a:spLocks noChangeArrowheads="1"/>
          </p:cNvSpPr>
          <p:nvPr/>
        </p:nvSpPr>
        <p:spPr bwMode="auto">
          <a:xfrm>
            <a:off x="7988300" y="5235902"/>
            <a:ext cx="84991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Aft>
                <a:spcPts val="1200"/>
              </a:spcAft>
              <a:buClr>
                <a:schemeClr val="tx2"/>
              </a:buClr>
              <a:buSzPct val="105000"/>
              <a:buFont typeface="Arial" charset="0"/>
              <a:buChar char="•"/>
              <a:defRPr sz="2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lnSpc>
                <a:spcPct val="85000"/>
              </a:lnSpc>
              <a:spcAft>
                <a:spcPts val="1200"/>
              </a:spcAft>
              <a:buClr>
                <a:srgbClr val="7F7F7F"/>
              </a:buClr>
              <a:buSzPct val="10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lnSpc>
                <a:spcPct val="85000"/>
              </a:lnSpc>
              <a:spcAft>
                <a:spcPts val="1200"/>
              </a:spcAft>
              <a:buClr>
                <a:schemeClr val="tx2"/>
              </a:buClr>
              <a:buSzPct val="120000"/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lnSpc>
                <a:spcPct val="85000"/>
              </a:lnSpc>
              <a:spcAft>
                <a:spcPts val="1200"/>
              </a:spcAft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lnSpc>
                <a:spcPct val="85000"/>
              </a:lnSpc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defTabSz="457200">
              <a:lnSpc>
                <a:spcPct val="100000"/>
              </a:lnSpc>
              <a:spcAft>
                <a:spcPct val="0"/>
              </a:spcAft>
              <a:buClr>
                <a:srgbClr val="44546A"/>
              </a:buClr>
              <a:buSzTx/>
              <a:buFontTx/>
              <a:buNone/>
            </a:pPr>
            <a:r>
              <a:rPr lang="en-US" altLang="en-US" sz="1100" b="1">
                <a:solidFill>
                  <a:srgbClr val="0070C0"/>
                </a:solidFill>
              </a:rPr>
              <a:t>Custom</a:t>
            </a:r>
            <a:br>
              <a:rPr lang="en-US" altLang="en-US" sz="1100" b="1">
                <a:solidFill>
                  <a:srgbClr val="0070C0"/>
                </a:solidFill>
              </a:rPr>
            </a:br>
            <a:r>
              <a:rPr lang="en-US" altLang="en-US" sz="1100" b="1">
                <a:solidFill>
                  <a:srgbClr val="0070C0"/>
                </a:solidFill>
              </a:rPr>
              <a:t>Algorithm</a:t>
            </a:r>
          </a:p>
        </p:txBody>
      </p:sp>
      <p:sp>
        <p:nvSpPr>
          <p:cNvPr id="43013" name="TextBox 5"/>
          <p:cNvSpPr txBox="1">
            <a:spLocks noChangeArrowheads="1"/>
          </p:cNvSpPr>
          <p:nvPr/>
        </p:nvSpPr>
        <p:spPr bwMode="auto">
          <a:xfrm>
            <a:off x="7983754" y="4169102"/>
            <a:ext cx="83227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lnSpc>
                <a:spcPct val="85000"/>
              </a:lnSpc>
              <a:spcAft>
                <a:spcPts val="1200"/>
              </a:spcAft>
              <a:buClr>
                <a:schemeClr val="tx2"/>
              </a:buClr>
              <a:buSzPct val="105000"/>
              <a:buFont typeface="Arial" charset="0"/>
              <a:buChar char="•"/>
              <a:defRPr sz="2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lnSpc>
                <a:spcPct val="85000"/>
              </a:lnSpc>
              <a:spcAft>
                <a:spcPts val="1200"/>
              </a:spcAft>
              <a:buClr>
                <a:srgbClr val="7F7F7F"/>
              </a:buClr>
              <a:buSzPct val="10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lnSpc>
                <a:spcPct val="85000"/>
              </a:lnSpc>
              <a:spcAft>
                <a:spcPts val="1200"/>
              </a:spcAft>
              <a:buClr>
                <a:schemeClr val="tx2"/>
              </a:buClr>
              <a:buSzPct val="120000"/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lnSpc>
                <a:spcPct val="85000"/>
              </a:lnSpc>
              <a:spcAft>
                <a:spcPts val="1200"/>
              </a:spcAft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lnSpc>
                <a:spcPct val="85000"/>
              </a:lnSpc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defTabSz="457200">
              <a:lnSpc>
                <a:spcPct val="100000"/>
              </a:lnSpc>
              <a:spcAft>
                <a:spcPct val="0"/>
              </a:spcAft>
              <a:buClr>
                <a:srgbClr val="44546A"/>
              </a:buClr>
              <a:buSzTx/>
              <a:buFontTx/>
              <a:buNone/>
            </a:pPr>
            <a:r>
              <a:rPr lang="en-US" altLang="en-US" sz="1100" b="1">
                <a:solidFill>
                  <a:srgbClr val="0070C0"/>
                </a:solidFill>
              </a:rPr>
              <a:t>Optimizer</a:t>
            </a:r>
          </a:p>
        </p:txBody>
      </p:sp>
      <p:sp>
        <p:nvSpPr>
          <p:cNvPr id="43014" name="TextBox 6"/>
          <p:cNvSpPr txBox="1">
            <a:spLocks noChangeArrowheads="1"/>
          </p:cNvSpPr>
          <p:nvPr/>
        </p:nvSpPr>
        <p:spPr bwMode="auto">
          <a:xfrm>
            <a:off x="7980219" y="2753053"/>
            <a:ext cx="86754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lnSpc>
                <a:spcPct val="85000"/>
              </a:lnSpc>
              <a:spcAft>
                <a:spcPts val="1200"/>
              </a:spcAft>
              <a:buClr>
                <a:schemeClr val="tx2"/>
              </a:buClr>
              <a:buSzPct val="105000"/>
              <a:buFont typeface="Arial" charset="0"/>
              <a:buChar char="•"/>
              <a:defRPr sz="2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lnSpc>
                <a:spcPct val="85000"/>
              </a:lnSpc>
              <a:spcAft>
                <a:spcPts val="1200"/>
              </a:spcAft>
              <a:buClr>
                <a:srgbClr val="7F7F7F"/>
              </a:buClr>
              <a:buSzPct val="10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lnSpc>
                <a:spcPct val="85000"/>
              </a:lnSpc>
              <a:spcAft>
                <a:spcPts val="1200"/>
              </a:spcAft>
              <a:buClr>
                <a:schemeClr val="tx2"/>
              </a:buClr>
              <a:buSzPct val="120000"/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lnSpc>
                <a:spcPct val="85000"/>
              </a:lnSpc>
              <a:spcAft>
                <a:spcPts val="1200"/>
              </a:spcAft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lnSpc>
                <a:spcPct val="85000"/>
              </a:lnSpc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defTabSz="457200">
              <a:lnSpc>
                <a:spcPct val="100000"/>
              </a:lnSpc>
              <a:spcAft>
                <a:spcPct val="0"/>
              </a:spcAft>
              <a:buClr>
                <a:srgbClr val="44546A"/>
              </a:buClr>
              <a:buSzTx/>
              <a:buFontTx/>
              <a:buNone/>
            </a:pPr>
            <a:r>
              <a:rPr lang="en-US" altLang="en-US" sz="1100" b="1">
                <a:solidFill>
                  <a:srgbClr val="0070C0"/>
                </a:solidFill>
              </a:rPr>
              <a:t>Resource </a:t>
            </a:r>
          </a:p>
          <a:p>
            <a:pPr defTabSz="457200">
              <a:lnSpc>
                <a:spcPct val="100000"/>
              </a:lnSpc>
              <a:spcAft>
                <a:spcPct val="0"/>
              </a:spcAft>
              <a:buClr>
                <a:srgbClr val="44546A"/>
              </a:buClr>
              <a:buSzTx/>
              <a:buFontTx/>
              <a:buNone/>
            </a:pPr>
            <a:r>
              <a:rPr lang="en-US" altLang="en-US" sz="1100" b="1" dirty="0">
                <a:solidFill>
                  <a:srgbClr val="0070C0"/>
                </a:solidFill>
              </a:rPr>
              <a:t>Elasticity</a:t>
            </a:r>
          </a:p>
        </p:txBody>
      </p:sp>
      <p:sp>
        <p:nvSpPr>
          <p:cNvPr id="43015" name="TextBox 7"/>
          <p:cNvSpPr txBox="1">
            <a:spLocks noChangeArrowheads="1"/>
          </p:cNvSpPr>
          <p:nvPr/>
        </p:nvSpPr>
        <p:spPr bwMode="auto">
          <a:xfrm>
            <a:off x="7961891" y="3319790"/>
            <a:ext cx="49084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lnSpc>
                <a:spcPct val="85000"/>
              </a:lnSpc>
              <a:spcAft>
                <a:spcPts val="1200"/>
              </a:spcAft>
              <a:buClr>
                <a:schemeClr val="tx2"/>
              </a:buClr>
              <a:buSzPct val="105000"/>
              <a:buFont typeface="Arial" charset="0"/>
              <a:buChar char="•"/>
              <a:defRPr sz="2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lnSpc>
                <a:spcPct val="85000"/>
              </a:lnSpc>
              <a:spcAft>
                <a:spcPts val="1200"/>
              </a:spcAft>
              <a:buClr>
                <a:srgbClr val="7F7F7F"/>
              </a:buClr>
              <a:buSzPct val="10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lnSpc>
                <a:spcPct val="85000"/>
              </a:lnSpc>
              <a:spcAft>
                <a:spcPts val="1200"/>
              </a:spcAft>
              <a:buClr>
                <a:schemeClr val="tx2"/>
              </a:buClr>
              <a:buSzPct val="120000"/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lnSpc>
                <a:spcPct val="85000"/>
              </a:lnSpc>
              <a:spcAft>
                <a:spcPts val="1200"/>
              </a:spcAft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lnSpc>
                <a:spcPct val="85000"/>
              </a:lnSpc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defTabSz="457200">
              <a:lnSpc>
                <a:spcPct val="100000"/>
              </a:lnSpc>
              <a:spcAft>
                <a:spcPct val="0"/>
              </a:spcAft>
              <a:buClr>
                <a:srgbClr val="44546A"/>
              </a:buClr>
              <a:buSzTx/>
              <a:buFontTx/>
              <a:buNone/>
            </a:pPr>
            <a:r>
              <a:rPr lang="en-US" altLang="en-US" sz="1100" b="1" dirty="0">
                <a:solidFill>
                  <a:srgbClr val="0070C0"/>
                </a:solidFill>
              </a:rPr>
              <a:t>GPU</a:t>
            </a:r>
          </a:p>
        </p:txBody>
      </p:sp>
      <p:sp>
        <p:nvSpPr>
          <p:cNvPr id="43016" name="TextBox 8"/>
          <p:cNvSpPr txBox="1">
            <a:spLocks noChangeArrowheads="1"/>
          </p:cNvSpPr>
          <p:nvPr/>
        </p:nvSpPr>
        <p:spPr bwMode="auto">
          <a:xfrm>
            <a:off x="7973508" y="3664277"/>
            <a:ext cx="81945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lnSpc>
                <a:spcPct val="85000"/>
              </a:lnSpc>
              <a:spcAft>
                <a:spcPts val="1200"/>
              </a:spcAft>
              <a:buClr>
                <a:schemeClr val="tx2"/>
              </a:buClr>
              <a:buSzPct val="105000"/>
              <a:buFont typeface="Arial" charset="0"/>
              <a:buChar char="•"/>
              <a:defRPr sz="2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lnSpc>
                <a:spcPct val="85000"/>
              </a:lnSpc>
              <a:spcAft>
                <a:spcPts val="1200"/>
              </a:spcAft>
              <a:buClr>
                <a:srgbClr val="7F7F7F"/>
              </a:buClr>
              <a:buSzPct val="10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lnSpc>
                <a:spcPct val="85000"/>
              </a:lnSpc>
              <a:spcAft>
                <a:spcPts val="1200"/>
              </a:spcAft>
              <a:buClr>
                <a:schemeClr val="tx2"/>
              </a:buClr>
              <a:buSzPct val="120000"/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lnSpc>
                <a:spcPct val="85000"/>
              </a:lnSpc>
              <a:spcAft>
                <a:spcPts val="1200"/>
              </a:spcAft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lnSpc>
                <a:spcPct val="85000"/>
              </a:lnSpc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defTabSz="457200">
              <a:lnSpc>
                <a:spcPct val="100000"/>
              </a:lnSpc>
              <a:spcAft>
                <a:spcPct val="0"/>
              </a:spcAft>
              <a:buClr>
                <a:srgbClr val="44546A"/>
              </a:buClr>
              <a:buSzTx/>
              <a:buFontTx/>
              <a:buNone/>
            </a:pPr>
            <a:r>
              <a:rPr lang="en-US" altLang="en-US" sz="1100" b="1" dirty="0">
                <a:solidFill>
                  <a:srgbClr val="0070C0"/>
                </a:solidFill>
              </a:rPr>
              <a:t>Sampling</a:t>
            </a:r>
          </a:p>
        </p:txBody>
      </p:sp>
      <p:sp>
        <p:nvSpPr>
          <p:cNvPr id="43017" name="TextBox 9"/>
          <p:cNvSpPr txBox="1">
            <a:spLocks noChangeArrowheads="1"/>
          </p:cNvSpPr>
          <p:nvPr/>
        </p:nvSpPr>
        <p:spPr bwMode="auto">
          <a:xfrm>
            <a:off x="7977910" y="5677227"/>
            <a:ext cx="74892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lnSpc>
                <a:spcPct val="85000"/>
              </a:lnSpc>
              <a:spcAft>
                <a:spcPts val="1200"/>
              </a:spcAft>
              <a:buClr>
                <a:schemeClr val="tx2"/>
              </a:buClr>
              <a:buSzPct val="105000"/>
              <a:buFont typeface="Arial" charset="0"/>
              <a:buChar char="•"/>
              <a:defRPr sz="2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lnSpc>
                <a:spcPct val="85000"/>
              </a:lnSpc>
              <a:spcAft>
                <a:spcPts val="1200"/>
              </a:spcAft>
              <a:buClr>
                <a:srgbClr val="7F7F7F"/>
              </a:buClr>
              <a:buSzPct val="10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lnSpc>
                <a:spcPct val="85000"/>
              </a:lnSpc>
              <a:spcAft>
                <a:spcPts val="1200"/>
              </a:spcAft>
              <a:buClr>
                <a:schemeClr val="tx2"/>
              </a:buClr>
              <a:buSzPct val="120000"/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lnSpc>
                <a:spcPct val="85000"/>
              </a:lnSpc>
              <a:spcAft>
                <a:spcPts val="1200"/>
              </a:spcAft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lnSpc>
                <a:spcPct val="85000"/>
              </a:lnSpc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defTabSz="457200">
              <a:lnSpc>
                <a:spcPct val="100000"/>
              </a:lnSpc>
              <a:spcAft>
                <a:spcPct val="0"/>
              </a:spcAft>
              <a:buClr>
                <a:srgbClr val="44546A"/>
              </a:buClr>
              <a:buSzTx/>
              <a:buFontTx/>
              <a:buNone/>
            </a:pPr>
            <a:r>
              <a:rPr lang="en-US" altLang="en-US" sz="1100" b="1">
                <a:solidFill>
                  <a:srgbClr val="0070C0"/>
                </a:solidFill>
              </a:rPr>
              <a:t>Numeric</a:t>
            </a:r>
          </a:p>
          <a:p>
            <a:pPr defTabSz="457200">
              <a:lnSpc>
                <a:spcPct val="100000"/>
              </a:lnSpc>
              <a:spcAft>
                <a:spcPct val="0"/>
              </a:spcAft>
              <a:buClr>
                <a:srgbClr val="44546A"/>
              </a:buClr>
              <a:buSzTx/>
              <a:buFontTx/>
              <a:buNone/>
            </a:pPr>
            <a:r>
              <a:rPr lang="en-US" altLang="en-US" sz="1100" b="1">
                <a:solidFill>
                  <a:srgbClr val="0070C0"/>
                </a:solidFill>
              </a:rPr>
              <a:t>Stability</a:t>
            </a:r>
          </a:p>
        </p:txBody>
      </p:sp>
      <p:sp>
        <p:nvSpPr>
          <p:cNvPr id="43018" name="TextBox 10"/>
          <p:cNvSpPr txBox="1">
            <a:spLocks noChangeArrowheads="1"/>
          </p:cNvSpPr>
          <p:nvPr/>
        </p:nvSpPr>
        <p:spPr bwMode="auto">
          <a:xfrm>
            <a:off x="7980508" y="4621540"/>
            <a:ext cx="92685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lnSpc>
                <a:spcPct val="85000"/>
              </a:lnSpc>
              <a:spcAft>
                <a:spcPts val="1200"/>
              </a:spcAft>
              <a:buClr>
                <a:schemeClr val="tx2"/>
              </a:buClr>
              <a:buSzPct val="105000"/>
              <a:buFont typeface="Arial" charset="0"/>
              <a:buChar char="•"/>
              <a:defRPr sz="2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lnSpc>
                <a:spcPct val="85000"/>
              </a:lnSpc>
              <a:spcAft>
                <a:spcPts val="1200"/>
              </a:spcAft>
              <a:buClr>
                <a:srgbClr val="7F7F7F"/>
              </a:buClr>
              <a:buSzPct val="10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lnSpc>
                <a:spcPct val="85000"/>
              </a:lnSpc>
              <a:spcAft>
                <a:spcPts val="1200"/>
              </a:spcAft>
              <a:buClr>
                <a:schemeClr val="tx2"/>
              </a:buClr>
              <a:buSzPct val="120000"/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lnSpc>
                <a:spcPct val="85000"/>
              </a:lnSpc>
              <a:spcAft>
                <a:spcPts val="1200"/>
              </a:spcAft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lnSpc>
                <a:spcPct val="85000"/>
              </a:lnSpc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defTabSz="457200">
              <a:lnSpc>
                <a:spcPct val="100000"/>
              </a:lnSpc>
              <a:spcAft>
                <a:spcPct val="0"/>
              </a:spcAft>
              <a:buClr>
                <a:srgbClr val="44546A"/>
              </a:buClr>
              <a:buSzTx/>
              <a:buFontTx/>
              <a:buNone/>
            </a:pPr>
            <a:r>
              <a:rPr lang="en-US" altLang="en-US" sz="1100" b="1" dirty="0">
                <a:solidFill>
                  <a:srgbClr val="0070C0"/>
                </a:solidFill>
              </a:rPr>
              <a:t>Task</a:t>
            </a:r>
          </a:p>
          <a:p>
            <a:pPr defTabSz="457200">
              <a:lnSpc>
                <a:spcPct val="100000"/>
              </a:lnSpc>
              <a:spcAft>
                <a:spcPct val="0"/>
              </a:spcAft>
              <a:buClr>
                <a:srgbClr val="44546A"/>
              </a:buClr>
              <a:buSzTx/>
              <a:buFontTx/>
              <a:buNone/>
            </a:pPr>
            <a:r>
              <a:rPr lang="en-US" altLang="en-US" sz="1100" b="1" dirty="0">
                <a:solidFill>
                  <a:srgbClr val="0070C0"/>
                </a:solidFill>
              </a:rPr>
              <a:t>Parallelism</a:t>
            </a:r>
          </a:p>
        </p:txBody>
      </p:sp>
      <p:sp>
        <p:nvSpPr>
          <p:cNvPr id="43019" name="TextBox 11"/>
          <p:cNvSpPr txBox="1">
            <a:spLocks noChangeArrowheads="1"/>
          </p:cNvSpPr>
          <p:nvPr/>
        </p:nvSpPr>
        <p:spPr bwMode="auto">
          <a:xfrm>
            <a:off x="7975818" y="6215390"/>
            <a:ext cx="77136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lnSpc>
                <a:spcPct val="85000"/>
              </a:lnSpc>
              <a:spcAft>
                <a:spcPts val="1200"/>
              </a:spcAft>
              <a:buClr>
                <a:schemeClr val="tx2"/>
              </a:buClr>
              <a:buSzPct val="105000"/>
              <a:buFont typeface="Arial" charset="0"/>
              <a:buChar char="•"/>
              <a:defRPr sz="2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lnSpc>
                <a:spcPct val="85000"/>
              </a:lnSpc>
              <a:spcAft>
                <a:spcPts val="1200"/>
              </a:spcAft>
              <a:buClr>
                <a:srgbClr val="7F7F7F"/>
              </a:buClr>
              <a:buSzPct val="10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lnSpc>
                <a:spcPct val="85000"/>
              </a:lnSpc>
              <a:spcAft>
                <a:spcPts val="1200"/>
              </a:spcAft>
              <a:buClr>
                <a:schemeClr val="tx2"/>
              </a:buClr>
              <a:buSzPct val="120000"/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lnSpc>
                <a:spcPct val="85000"/>
              </a:lnSpc>
              <a:spcAft>
                <a:spcPts val="1200"/>
              </a:spcAft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lnSpc>
                <a:spcPct val="85000"/>
              </a:lnSpc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defTabSz="457200">
              <a:lnSpc>
                <a:spcPct val="100000"/>
              </a:lnSpc>
              <a:spcAft>
                <a:spcPct val="0"/>
              </a:spcAft>
              <a:buClr>
                <a:srgbClr val="44546A"/>
              </a:buClr>
              <a:buSzTx/>
              <a:buFontTx/>
              <a:buNone/>
            </a:pPr>
            <a:r>
              <a:rPr lang="en-US" altLang="en-US" sz="1100" b="1">
                <a:solidFill>
                  <a:srgbClr val="0070C0"/>
                </a:solidFill>
              </a:rPr>
              <a:t>1</a:t>
            </a:r>
            <a:r>
              <a:rPr lang="en-US" altLang="en-US" sz="1100" b="1" baseline="30000">
                <a:solidFill>
                  <a:srgbClr val="0070C0"/>
                </a:solidFill>
              </a:rPr>
              <a:t>st</a:t>
            </a:r>
            <a:r>
              <a:rPr lang="en-US" altLang="en-US" sz="1100" b="1">
                <a:solidFill>
                  <a:srgbClr val="0070C0"/>
                </a:solidFill>
              </a:rPr>
              <a:t> paper</a:t>
            </a:r>
          </a:p>
        </p:txBody>
      </p: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 flipH="1" flipV="1">
            <a:off x="7980219" y="838200"/>
            <a:ext cx="7938" cy="5791200"/>
          </a:xfrm>
          <a:prstGeom prst="line">
            <a:avLst/>
          </a:prstGeom>
          <a:noFill/>
          <a:ln w="47625">
            <a:solidFill>
              <a:srgbClr val="00B2EF"/>
            </a:solidFill>
            <a:round/>
            <a:headEnd type="none"/>
            <a:tailEnd type="arrow"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/>
          </a:extLst>
        </p:spPr>
      </p:cxnSp>
      <p:sp>
        <p:nvSpPr>
          <p:cNvPr id="43021" name="TextBox 8"/>
          <p:cNvSpPr txBox="1">
            <a:spLocks noChangeArrowheads="1"/>
          </p:cNvSpPr>
          <p:nvPr/>
        </p:nvSpPr>
        <p:spPr bwMode="auto">
          <a:xfrm>
            <a:off x="7988157" y="2327603"/>
            <a:ext cx="78899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lnSpc>
                <a:spcPct val="85000"/>
              </a:lnSpc>
              <a:spcAft>
                <a:spcPts val="1200"/>
              </a:spcAft>
              <a:buClr>
                <a:schemeClr val="tx2"/>
              </a:buClr>
              <a:buSzPct val="105000"/>
              <a:buFont typeface="Arial" charset="0"/>
              <a:buChar char="•"/>
              <a:defRPr sz="2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lnSpc>
                <a:spcPct val="85000"/>
              </a:lnSpc>
              <a:spcAft>
                <a:spcPts val="1200"/>
              </a:spcAft>
              <a:buClr>
                <a:srgbClr val="7F7F7F"/>
              </a:buClr>
              <a:buSzPct val="10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lnSpc>
                <a:spcPct val="85000"/>
              </a:lnSpc>
              <a:spcAft>
                <a:spcPts val="1200"/>
              </a:spcAft>
              <a:buClr>
                <a:schemeClr val="tx2"/>
              </a:buClr>
              <a:buSzPct val="120000"/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lnSpc>
                <a:spcPct val="85000"/>
              </a:lnSpc>
              <a:spcAft>
                <a:spcPts val="1200"/>
              </a:spcAft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lnSpc>
                <a:spcPct val="85000"/>
              </a:lnSpc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defTabSz="457200">
              <a:lnSpc>
                <a:spcPct val="100000"/>
              </a:lnSpc>
              <a:spcAft>
                <a:spcPct val="0"/>
              </a:spcAft>
              <a:buClr>
                <a:srgbClr val="44546A"/>
              </a:buClr>
              <a:buSzTx/>
              <a:buFontTx/>
              <a:buNone/>
            </a:pPr>
            <a:r>
              <a:rPr lang="en-US" altLang="en-US" sz="1100" b="1">
                <a:solidFill>
                  <a:srgbClr val="0070C0"/>
                </a:solidFill>
              </a:rPr>
              <a:t>on Spark</a:t>
            </a:r>
          </a:p>
        </p:txBody>
      </p:sp>
      <p:sp>
        <p:nvSpPr>
          <p:cNvPr id="43022" name="TextBox 8"/>
          <p:cNvSpPr txBox="1">
            <a:spLocks noChangeArrowheads="1"/>
          </p:cNvSpPr>
          <p:nvPr/>
        </p:nvSpPr>
        <p:spPr bwMode="auto">
          <a:xfrm>
            <a:off x="7991476" y="1752600"/>
            <a:ext cx="108715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lnSpc>
                <a:spcPct val="85000"/>
              </a:lnSpc>
              <a:spcAft>
                <a:spcPts val="1200"/>
              </a:spcAft>
              <a:buClr>
                <a:schemeClr val="tx2"/>
              </a:buClr>
              <a:buSzPct val="105000"/>
              <a:buFont typeface="Arial" charset="0"/>
              <a:buChar char="•"/>
              <a:defRPr sz="2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lnSpc>
                <a:spcPct val="85000"/>
              </a:lnSpc>
              <a:spcAft>
                <a:spcPts val="1200"/>
              </a:spcAft>
              <a:buClr>
                <a:srgbClr val="7F7F7F"/>
              </a:buClr>
              <a:buSzPct val="10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lnSpc>
                <a:spcPct val="85000"/>
              </a:lnSpc>
              <a:spcAft>
                <a:spcPts val="1200"/>
              </a:spcAft>
              <a:buClr>
                <a:schemeClr val="tx2"/>
              </a:buClr>
              <a:buSzPct val="120000"/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lnSpc>
                <a:spcPct val="85000"/>
              </a:lnSpc>
              <a:spcAft>
                <a:spcPts val="1200"/>
              </a:spcAft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lnSpc>
                <a:spcPct val="85000"/>
              </a:lnSpc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defTabSz="457200">
              <a:lnSpc>
                <a:spcPct val="100000"/>
              </a:lnSpc>
              <a:spcAft>
                <a:spcPct val="0"/>
              </a:spcAft>
              <a:buClr>
                <a:srgbClr val="44546A"/>
              </a:buClr>
              <a:buSzTx/>
              <a:buFontTx/>
              <a:buNone/>
            </a:pPr>
            <a:r>
              <a:rPr lang="en-US" altLang="en-US" sz="1100" b="1">
                <a:solidFill>
                  <a:srgbClr val="0070C0"/>
                </a:solidFill>
              </a:rPr>
              <a:t>Compression</a:t>
            </a:r>
          </a:p>
        </p:txBody>
      </p:sp>
      <p:sp>
        <p:nvSpPr>
          <p:cNvPr id="16" name="TextBox 8"/>
          <p:cNvSpPr txBox="1">
            <a:spLocks noChangeArrowheads="1"/>
          </p:cNvSpPr>
          <p:nvPr/>
        </p:nvSpPr>
        <p:spPr bwMode="auto">
          <a:xfrm>
            <a:off x="8001000" y="1016913"/>
            <a:ext cx="117211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lnSpc>
                <a:spcPct val="85000"/>
              </a:lnSpc>
              <a:spcAft>
                <a:spcPts val="1200"/>
              </a:spcAft>
              <a:buClr>
                <a:schemeClr val="tx2"/>
              </a:buClr>
              <a:buSzPct val="105000"/>
              <a:buFont typeface="Arial" charset="0"/>
              <a:buChar char="•"/>
              <a:defRPr sz="2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lnSpc>
                <a:spcPct val="85000"/>
              </a:lnSpc>
              <a:spcAft>
                <a:spcPts val="1200"/>
              </a:spcAft>
              <a:buClr>
                <a:srgbClr val="7F7F7F"/>
              </a:buClr>
              <a:buSzPct val="100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lnSpc>
                <a:spcPct val="85000"/>
              </a:lnSpc>
              <a:spcAft>
                <a:spcPts val="1200"/>
              </a:spcAft>
              <a:buClr>
                <a:schemeClr val="tx2"/>
              </a:buClr>
              <a:buSzPct val="120000"/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lnSpc>
                <a:spcPct val="85000"/>
              </a:lnSpc>
              <a:spcAft>
                <a:spcPts val="1200"/>
              </a:spcAft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lnSpc>
                <a:spcPct val="85000"/>
              </a:lnSpc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SzPct val="120000"/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marL="7938" indent="-7938" defTabSz="457200">
              <a:lnSpc>
                <a:spcPct val="100000"/>
              </a:lnSpc>
              <a:spcAft>
                <a:spcPct val="0"/>
              </a:spcAft>
              <a:buClr>
                <a:srgbClr val="44546A"/>
              </a:buClr>
              <a:buSzTx/>
              <a:buFontTx/>
              <a:buNone/>
            </a:pPr>
            <a:r>
              <a:rPr lang="en-US" altLang="en-US" sz="1100" b="1" dirty="0" smtClean="0">
                <a:solidFill>
                  <a:srgbClr val="0070C0"/>
                </a:solidFill>
              </a:rPr>
              <a:t>Automatic </a:t>
            </a:r>
          </a:p>
          <a:p>
            <a:pPr marL="7938" indent="-7938" defTabSz="457200">
              <a:lnSpc>
                <a:spcPct val="100000"/>
              </a:lnSpc>
              <a:spcAft>
                <a:spcPct val="0"/>
              </a:spcAft>
              <a:buClr>
                <a:srgbClr val="44546A"/>
              </a:buClr>
              <a:buSzTx/>
              <a:buFontTx/>
              <a:buNone/>
            </a:pPr>
            <a:r>
              <a:rPr lang="en-US" altLang="en-US" sz="1100" b="1" dirty="0" err="1" smtClean="0">
                <a:solidFill>
                  <a:srgbClr val="0070C0"/>
                </a:solidFill>
              </a:rPr>
              <a:t>Rewr</a:t>
            </a:r>
            <a:r>
              <a:rPr lang="en-US" altLang="en-US" sz="1100" b="1" dirty="0" smtClean="0">
                <a:solidFill>
                  <a:srgbClr val="0070C0"/>
                </a:solidFill>
              </a:rPr>
              <a:t> &amp; Fusion</a:t>
            </a:r>
            <a:endParaRPr lang="en-US" altLang="en-US" sz="11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030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166</Words>
  <Application>Microsoft Macintosh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Calibri Light</vt:lpstr>
      <vt:lpstr>MS PGothic</vt:lpstr>
      <vt:lpstr>ＭＳ Ｐゴシック</vt:lpstr>
      <vt:lpstr>Wingdings</vt:lpstr>
      <vt:lpstr>Arial</vt:lpstr>
      <vt:lpstr>2_Office Theme</vt:lpstr>
      <vt:lpstr>Research Papers</vt:lpstr>
    </vt:vector>
  </TitlesOfParts>
  <Manager/>
  <Company/>
  <LinksUpToDate>false</LinksUpToDate>
  <SharedDoc>false</SharedDoc>
  <HyperlinkBase/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Papers</dc:title>
  <dc:subject/>
  <dc:creator>Berthold Reinwald</dc:creator>
  <cp:keywords/>
  <dc:description/>
  <cp:lastModifiedBy>Berthold Reinwald</cp:lastModifiedBy>
  <cp:revision>3</cp:revision>
  <dcterms:created xsi:type="dcterms:W3CDTF">2017-06-01T18:37:10Z</dcterms:created>
  <dcterms:modified xsi:type="dcterms:W3CDTF">2017-06-01T18:40:41Z</dcterms:modified>
  <cp:category/>
</cp:coreProperties>
</file>