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6" r:id="rId1"/>
  </p:sldMasterIdLst>
  <p:notesMasterIdLst>
    <p:notesMasterId r:id="rId4"/>
  </p:notesMasterIdLst>
  <p:handoutMasterIdLst>
    <p:handoutMasterId r:id="rId5"/>
  </p:handoutMasterIdLst>
  <p:sldIdLst>
    <p:sldId id="259" r:id="rId2"/>
    <p:sldId id="282" r:id="rId3"/>
  </p:sldIdLst>
  <p:sldSz cx="12192000" cy="6858000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28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6" autoAdjust="0"/>
    <p:restoredTop sz="95319" autoAdjust="0"/>
  </p:normalViewPr>
  <p:slideViewPr>
    <p:cSldViewPr snapToGrid="0" snapToObjects="1">
      <p:cViewPr>
        <p:scale>
          <a:sx n="90" d="100"/>
          <a:sy n="90" d="100"/>
        </p:scale>
        <p:origin x="-1232" y="-352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6625"/>
        <p:guide pos="2588"/>
        <p:guide pos="5091"/>
        <p:guide pos="4969"/>
        <p:guide pos="3779"/>
        <p:guide pos="3901"/>
        <p:guide pos="331"/>
        <p:guide pos="2712"/>
        <p:guide pos="3839"/>
        <p:guide pos="3568"/>
        <p:guide pos="4112"/>
        <p:guide pos="73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2015-12-08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 smtClean="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2015-12-08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2015-12-08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1F143-FD66-4EAC-A8F7-C2229345F33C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1B9D6-BB08-40D1-829F-10147435FC8B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smtClean="0"/>
              <a:t>Ericsson engagement in OPNFV - Intro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smtClean="0"/>
              <a:t>2015-10-22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2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2019299" y="2828876"/>
            <a:ext cx="1968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9FB7D3"/>
                </a:solidFill>
              </a:rPr>
              <a:t>CAPITALS</a:t>
            </a:r>
            <a:endParaRPr lang="en-US" sz="1200" dirty="0">
              <a:solidFill>
                <a:srgbClr val="9FB7D3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 smtClean="0">
                <a:solidFill>
                  <a:srgbClr val="FFFFFF"/>
                </a:solidFill>
              </a:rPr>
              <a:t>Slide </a:t>
            </a:r>
            <a:r>
              <a:rPr lang="en-US" sz="1200" dirty="0">
                <a:solidFill>
                  <a:srgbClr val="FFFFFF"/>
                </a:solidFill>
              </a:rPr>
              <a:t>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24932" y="5137201"/>
            <a:ext cx="11140019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24934" y="1808709"/>
            <a:ext cx="11135785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Ericsson Capital TT"/>
              </a:defRPr>
            </a:lvl1pPr>
          </a:lstStyle>
          <a:p>
            <a:r>
              <a:rPr lang="en-US" dirty="0"/>
              <a:t>Click to </a:t>
            </a:r>
            <a:r>
              <a:rPr lang="en-US" dirty="0" smtClean="0"/>
              <a:t>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5" y="1795463"/>
            <a:ext cx="11140016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193367" y="4010025"/>
            <a:ext cx="5471584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5473700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11135784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193367" y="1795463"/>
            <a:ext cx="5471584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6" y="1795463"/>
            <a:ext cx="5469467" cy="20701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4013201"/>
            <a:ext cx="5467351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3367" y="1795464"/>
            <a:ext cx="5467351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6197600" y="1795463"/>
            <a:ext cx="5467351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529167" y="4013201"/>
            <a:ext cx="5465233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7" y="1795464"/>
            <a:ext cx="5465233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6197600" y="4022725"/>
            <a:ext cx="5467351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529167" y="4022725"/>
            <a:ext cx="5465233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7600" y="1804989"/>
            <a:ext cx="5467351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7" y="1804989"/>
            <a:ext cx="5465233" cy="2065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gradFill>
          <a:gsLst>
            <a:gs pos="15000">
              <a:schemeClr val="bg1">
                <a:tint val="80000"/>
                <a:satMod val="300000"/>
              </a:schemeClr>
            </a:gs>
            <a:gs pos="100000">
              <a:srgbClr val="373A36">
                <a:alpha val="5000"/>
              </a:srgb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400"/>
              </a:spcBef>
              <a:spcAft>
                <a:spcPts val="533"/>
              </a:spcAft>
              <a:defRPr/>
            </a:lvl1pPr>
            <a:lvl2pPr>
              <a:lnSpc>
                <a:spcPct val="100000"/>
              </a:lnSpc>
              <a:spcBef>
                <a:spcPts val="400"/>
              </a:spcBef>
              <a:spcAft>
                <a:spcPts val="533"/>
              </a:spcAft>
              <a:defRPr/>
            </a:lvl2pPr>
            <a:lvl3pPr>
              <a:lnSpc>
                <a:spcPct val="100000"/>
              </a:lnSpc>
              <a:spcBef>
                <a:spcPts val="400"/>
              </a:spcBef>
              <a:spcAft>
                <a:spcPts val="533"/>
              </a:spcAft>
              <a:defRPr/>
            </a:lvl3pPr>
            <a:lvl4pPr>
              <a:lnSpc>
                <a:spcPct val="100000"/>
              </a:lnSpc>
              <a:spcBef>
                <a:spcPts val="400"/>
              </a:spcBef>
              <a:spcAft>
                <a:spcPts val="533"/>
              </a:spcAft>
              <a:defRPr/>
            </a:lvl4pPr>
            <a:lvl5pPr>
              <a:lnSpc>
                <a:spcPct val="100000"/>
              </a:lnSpc>
              <a:spcBef>
                <a:spcPts val="400"/>
              </a:spcBef>
              <a:spcAft>
                <a:spcPts val="533"/>
              </a:spcAft>
              <a:defRPr/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15134" y="6126165"/>
            <a:ext cx="804333" cy="486833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fld id="{9A656EF6-BAFE-D947-B882-BDAE585DDDE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09599" y="6126165"/>
            <a:ext cx="2220687" cy="486833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fld id="{82A382F7-0A92-194E-9E3C-CB04B4580BF5}" type="datetime1">
              <a:rPr lang="en-CA" smtClean="0"/>
              <a:t>7/29/16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6730" y="6126165"/>
            <a:ext cx="5960533" cy="486833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 b="0" i="0">
                <a:solidFill>
                  <a:schemeClr val="tx1">
                    <a:tint val="75000"/>
                  </a:schemeClr>
                </a:solidFill>
                <a:latin typeface="Helvetica Neue Light"/>
                <a:cs typeface="Helvetica Neue Light"/>
              </a:defRPr>
            </a:lvl1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53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529167" y="1800000"/>
            <a:ext cx="11135785" cy="385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1795464"/>
            <a:ext cx="5467351" cy="42846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081433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05300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3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3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139267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5139265" cy="10853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3367" y="239714"/>
            <a:ext cx="4324351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3545841"/>
            <a:ext cx="5473700" cy="2978785"/>
          </a:xfrm>
        </p:spPr>
        <p:txBody>
          <a:bodyPr/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add</a:t>
            </a:r>
            <a:r>
              <a:rPr lang="sv-SE" dirty="0" smtClean="0"/>
              <a:t>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1251" y="1797525"/>
            <a:ext cx="5473700" cy="108537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2515809" y="438151"/>
            <a:ext cx="2352392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 smtClean="0">
              <a:solidFill>
                <a:srgbClr val="FFFFFF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pPr algn="r"/>
            <a:endParaRPr lang="en-US" sz="800" noProof="0" dirty="0" smtClean="0">
              <a:solidFill>
                <a:schemeClr val="bg1"/>
              </a:solidFill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 smtClean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 smtClean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 smtClean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 smtClean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 smtClean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 smtClean="0">
                <a:solidFill>
                  <a:schemeClr val="bg1"/>
                </a:solidFill>
              </a:rPr>
              <a:t>Do not add objects or text in the footer area</a:t>
            </a:r>
            <a:endParaRPr lang="en-US" sz="1200" noProof="0" dirty="0">
              <a:solidFill>
                <a:schemeClr val="bg1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9167" y="1800000"/>
            <a:ext cx="11135785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524935" y="239714"/>
            <a:ext cx="9992784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  <p:sldLayoutId id="2147483701" r:id="rId18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Ericsson Capital T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OpenDaylight </a:t>
            </a:r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Boron Release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582231" y="6474256"/>
            <a:ext cx="7581342" cy="400110"/>
            <a:chOff x="4582231" y="6516589"/>
            <a:chExt cx="7581342" cy="400110"/>
          </a:xfrm>
        </p:grpSpPr>
        <p:sp>
          <p:nvSpPr>
            <p:cNvPr id="71" name="Hexagon 70"/>
            <p:cNvSpPr/>
            <p:nvPr/>
          </p:nvSpPr>
          <p:spPr bwMode="auto">
            <a:xfrm>
              <a:off x="4582231" y="6558495"/>
              <a:ext cx="467632" cy="262465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300" dirty="0"/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107366" y="6558922"/>
              <a:ext cx="196364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5pPr>
              <a:lvl6pPr marL="25146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6pPr>
              <a:lvl7pPr marL="29718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7pPr>
              <a:lvl8pPr marL="34290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8pPr>
              <a:lvl9pPr marL="38862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CA" sz="1000" b="1" dirty="0" smtClean="0">
                  <a:solidFill>
                    <a:srgbClr val="373A36"/>
                  </a:solidFill>
                  <a:latin typeface="Arial" charset="0"/>
                  <a:cs typeface="Arial" charset="0"/>
                </a:rPr>
                <a:t>Offset 0 – controller kernel</a:t>
              </a:r>
              <a:endParaRPr lang="en-CA" sz="1000" dirty="0">
                <a:solidFill>
                  <a:srgbClr val="373A36"/>
                </a:solidFill>
              </a:endParaRPr>
            </a:p>
          </p:txBody>
        </p:sp>
        <p:sp>
          <p:nvSpPr>
            <p:cNvPr id="73" name="Hexagon 72"/>
            <p:cNvSpPr/>
            <p:nvPr/>
          </p:nvSpPr>
          <p:spPr bwMode="auto">
            <a:xfrm>
              <a:off x="7128512" y="6558495"/>
              <a:ext cx="467632" cy="262465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300" dirty="0"/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653647" y="6558922"/>
              <a:ext cx="196364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5pPr>
              <a:lvl6pPr marL="25146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6pPr>
              <a:lvl7pPr marL="29718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7pPr>
              <a:lvl8pPr marL="34290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8pPr>
              <a:lvl9pPr marL="38862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CA" sz="1000" b="1" dirty="0" smtClean="0">
                  <a:solidFill>
                    <a:srgbClr val="373A36"/>
                  </a:solidFill>
                  <a:latin typeface="Arial" charset="0"/>
                  <a:cs typeface="Arial" charset="0"/>
                </a:rPr>
                <a:t>Offset 1 – protocol plugins</a:t>
              </a:r>
              <a:endParaRPr lang="en-CA" sz="1000" dirty="0">
                <a:solidFill>
                  <a:srgbClr val="373A36"/>
                </a:solidFill>
              </a:endParaRPr>
            </a:p>
          </p:txBody>
        </p:sp>
        <p:sp>
          <p:nvSpPr>
            <p:cNvPr id="79" name="Hexagon 78"/>
            <p:cNvSpPr/>
            <p:nvPr/>
          </p:nvSpPr>
          <p:spPr bwMode="auto">
            <a:xfrm>
              <a:off x="9674793" y="6558495"/>
              <a:ext cx="467632" cy="262465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300" dirty="0"/>
            </a:p>
          </p:txBody>
        </p: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10199930" y="6516589"/>
              <a:ext cx="196364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5pPr>
              <a:lvl6pPr marL="25146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6pPr>
              <a:lvl7pPr marL="29718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7pPr>
              <a:lvl8pPr marL="34290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8pPr>
              <a:lvl9pPr marL="3886200" indent="-228600" defTabSz="4556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MS PGothic" charset="0"/>
                  <a:cs typeface="MS PGothic" charset="0"/>
                </a:defRPr>
              </a:lvl9pPr>
            </a:lstStyle>
            <a:p>
              <a:r>
                <a:rPr lang="en-CA" sz="1000" b="1" dirty="0" smtClean="0">
                  <a:solidFill>
                    <a:srgbClr val="373A36"/>
                  </a:solidFill>
                  <a:latin typeface="Arial" charset="0"/>
                  <a:cs typeface="Arial" charset="0"/>
                </a:rPr>
                <a:t>Offset 2 – applications / services</a:t>
              </a:r>
              <a:endParaRPr lang="en-CA" sz="1000" dirty="0">
                <a:solidFill>
                  <a:srgbClr val="373A36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00713" y="170011"/>
            <a:ext cx="848300" cy="2984075"/>
            <a:chOff x="100713" y="170011"/>
            <a:chExt cx="848300" cy="2984075"/>
          </a:xfrm>
        </p:grpSpPr>
        <p:sp>
          <p:nvSpPr>
            <p:cNvPr id="4" name="Rectangle 3"/>
            <p:cNvSpPr/>
            <p:nvPr/>
          </p:nvSpPr>
          <p:spPr bwMode="auto">
            <a:xfrm>
              <a:off x="103535" y="539697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700" b="1" dirty="0" err="1">
                  <a:solidFill>
                    <a:srgbClr val="FFFFFF"/>
                  </a:solidFill>
                </a:rPr>
                <a:t>A</a:t>
              </a:r>
              <a:r>
                <a:rPr kumimoji="0" 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</a:rPr>
                <a:t>utorelease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103534" y="922615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Tutorials</a:t>
              </a: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111208" y="1305533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Documentation</a:t>
              </a: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111208" y="1688451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Integration / Test</a:t>
              </a: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113949" y="170011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700" b="1" dirty="0" smtClean="0">
                  <a:solidFill>
                    <a:srgbClr val="FFFFFF"/>
                  </a:solidFill>
                </a:rPr>
                <a:t>ODL Parent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108422" y="2080738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Integration / </a:t>
              </a:r>
              <a:r>
                <a:rPr kumimoji="0" 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Pkg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103534" y="2457300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Integration / </a:t>
              </a:r>
              <a:r>
                <a:rPr kumimoji="0" lang="en-US" sz="700" b="1" i="0" u="none" strike="noStrike" cap="none" normalizeH="0" baseline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Distr</a:t>
              </a:r>
              <a:endParaRPr kumimoji="0" lang="en-US" sz="7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100713" y="2821365"/>
              <a:ext cx="835064" cy="332721"/>
            </a:xfrm>
            <a:prstGeom prst="rect">
              <a:avLst/>
            </a:prstGeom>
            <a:solidFill>
              <a:srgbClr val="8F3F7B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72000" tIns="45720" rIns="7200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Spectrometer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207101" y="236426"/>
            <a:ext cx="10064856" cy="5890554"/>
            <a:chOff x="1207101" y="81205"/>
            <a:chExt cx="10064856" cy="5890554"/>
          </a:xfrm>
        </p:grpSpPr>
        <p:sp>
          <p:nvSpPr>
            <p:cNvPr id="8" name="Hexagon 7"/>
            <p:cNvSpPr/>
            <p:nvPr/>
          </p:nvSpPr>
          <p:spPr bwMode="auto">
            <a:xfrm>
              <a:off x="2997951" y="987991"/>
              <a:ext cx="1106671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r>
                <a:rPr lang="en-CA" sz="900" b="1" dirty="0" smtClean="0">
                  <a:latin typeface="Calibri"/>
                  <a:cs typeface="Calibri"/>
                </a:rPr>
                <a:t>Msg4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Transport</a:t>
              </a:r>
              <a:endParaRPr lang="en-CA" sz="900" dirty="0">
                <a:latin typeface="Calibri"/>
                <a:cs typeface="Calibri"/>
              </a:endParaRPr>
            </a:p>
          </p:txBody>
        </p:sp>
        <p:sp>
          <p:nvSpPr>
            <p:cNvPr id="9" name="Hexagon 8"/>
            <p:cNvSpPr/>
            <p:nvPr/>
          </p:nvSpPr>
          <p:spPr bwMode="auto">
            <a:xfrm>
              <a:off x="2104674" y="1442013"/>
              <a:ext cx="1106671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>
                  <a:latin typeface="Calibri"/>
                  <a:cs typeface="Calibri"/>
                </a:rPr>
                <a:t>NextUI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10" name="Hexagon 9"/>
            <p:cNvSpPr/>
            <p:nvPr/>
          </p:nvSpPr>
          <p:spPr bwMode="auto">
            <a:xfrm>
              <a:off x="2997951" y="1903537"/>
              <a:ext cx="1106671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TCPMD5</a:t>
              </a:r>
            </a:p>
          </p:txBody>
        </p:sp>
        <p:sp>
          <p:nvSpPr>
            <p:cNvPr id="11" name="Hexagon 10"/>
            <p:cNvSpPr/>
            <p:nvPr/>
          </p:nvSpPr>
          <p:spPr bwMode="auto">
            <a:xfrm>
              <a:off x="5676699" y="3268112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Controller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Shield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12" name="Hexagon 11"/>
            <p:cNvSpPr/>
            <p:nvPr/>
          </p:nvSpPr>
          <p:spPr bwMode="auto">
            <a:xfrm>
              <a:off x="2992991" y="2812291"/>
              <a:ext cx="1106670" cy="884588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Neutron</a:t>
              </a:r>
            </a:p>
          </p:txBody>
        </p:sp>
        <p:sp>
          <p:nvSpPr>
            <p:cNvPr id="13" name="Hexagon 12"/>
            <p:cNvSpPr/>
            <p:nvPr/>
          </p:nvSpPr>
          <p:spPr bwMode="auto">
            <a:xfrm>
              <a:off x="4782864" y="2809214"/>
              <a:ext cx="1106670" cy="88766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r>
                <a:rPr lang="en-CA" sz="900" b="1" dirty="0" smtClean="0">
                  <a:latin typeface="Calibri"/>
                  <a:cs typeface="Calibri"/>
                </a:rPr>
                <a:t>Open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Flow Plugin</a:t>
              </a:r>
              <a:endParaRPr lang="en-CA" sz="900" dirty="0">
                <a:latin typeface="Calibri"/>
                <a:cs typeface="Calibri"/>
              </a:endParaRPr>
            </a:p>
          </p:txBody>
        </p:sp>
        <p:sp>
          <p:nvSpPr>
            <p:cNvPr id="14" name="Hexagon 13"/>
            <p:cNvSpPr/>
            <p:nvPr/>
          </p:nvSpPr>
          <p:spPr bwMode="auto">
            <a:xfrm>
              <a:off x="5668633" y="1446365"/>
              <a:ext cx="1106670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r>
                <a:rPr lang="en-CA" sz="900" b="1" dirty="0" smtClean="0">
                  <a:latin typeface="Calibri"/>
                  <a:cs typeface="Calibri"/>
                </a:rPr>
                <a:t>SXP</a:t>
              </a:r>
              <a:endParaRPr lang="en-CA" sz="900" dirty="0">
                <a:latin typeface="Calibri"/>
                <a:cs typeface="Calibri"/>
              </a:endParaRPr>
            </a:p>
          </p:txBody>
        </p:sp>
        <p:sp>
          <p:nvSpPr>
            <p:cNvPr id="15" name="Hexagon 14"/>
            <p:cNvSpPr/>
            <p:nvPr/>
          </p:nvSpPr>
          <p:spPr bwMode="auto">
            <a:xfrm>
              <a:off x="3888119" y="4176648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 smtClean="0">
                  <a:latin typeface="Calibri"/>
                  <a:cs typeface="Calibri"/>
                </a:rPr>
                <a:t>Opflex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16" name="Hexagon 15"/>
            <p:cNvSpPr/>
            <p:nvPr/>
          </p:nvSpPr>
          <p:spPr bwMode="auto">
            <a:xfrm>
              <a:off x="6572715" y="987991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NEMO</a:t>
              </a:r>
            </a:p>
          </p:txBody>
        </p:sp>
        <p:sp>
          <p:nvSpPr>
            <p:cNvPr id="17" name="Hexagon 16"/>
            <p:cNvSpPr/>
            <p:nvPr/>
          </p:nvSpPr>
          <p:spPr bwMode="auto">
            <a:xfrm>
              <a:off x="3889585" y="1448564"/>
              <a:ext cx="1106670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Packet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Cable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18" name="Hexagon 17"/>
            <p:cNvSpPr/>
            <p:nvPr/>
          </p:nvSpPr>
          <p:spPr bwMode="auto">
            <a:xfrm>
              <a:off x="6572715" y="1903537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 smtClean="0">
                  <a:latin typeface="Calibri"/>
                  <a:cs typeface="Calibri"/>
                </a:rPr>
                <a:t>NetVirt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19" name="Hexagon 18"/>
            <p:cNvSpPr/>
            <p:nvPr/>
          </p:nvSpPr>
          <p:spPr bwMode="auto">
            <a:xfrm>
              <a:off x="8357614" y="987991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NIC</a:t>
              </a:r>
            </a:p>
          </p:txBody>
        </p:sp>
        <p:sp>
          <p:nvSpPr>
            <p:cNvPr id="20" name="Hexagon 19"/>
            <p:cNvSpPr/>
            <p:nvPr/>
          </p:nvSpPr>
          <p:spPr bwMode="auto">
            <a:xfrm>
              <a:off x="5681090" y="2354294"/>
              <a:ext cx="1106671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OF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Extensions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21" name="Hexagon 20"/>
            <p:cNvSpPr/>
            <p:nvPr/>
          </p:nvSpPr>
          <p:spPr bwMode="auto">
            <a:xfrm>
              <a:off x="6580994" y="4641030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CAPWAP</a:t>
              </a:r>
            </a:p>
          </p:txBody>
        </p:sp>
        <p:sp>
          <p:nvSpPr>
            <p:cNvPr id="22" name="Hexagon 21"/>
            <p:cNvSpPr/>
            <p:nvPr/>
          </p:nvSpPr>
          <p:spPr bwMode="auto">
            <a:xfrm>
              <a:off x="6574368" y="2812291"/>
              <a:ext cx="1106671" cy="887665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L2Switch</a:t>
              </a:r>
            </a:p>
          </p:txBody>
        </p:sp>
        <p:sp>
          <p:nvSpPr>
            <p:cNvPr id="23" name="Hexagon 22"/>
            <p:cNvSpPr/>
            <p:nvPr/>
          </p:nvSpPr>
          <p:spPr bwMode="auto">
            <a:xfrm>
              <a:off x="10153995" y="987991"/>
              <a:ext cx="1106671" cy="887665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>
                  <a:latin typeface="Calibri"/>
                  <a:cs typeface="Calibri"/>
                </a:rPr>
                <a:t>Centinel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24" name="Hexagon 23"/>
            <p:cNvSpPr/>
            <p:nvPr/>
          </p:nvSpPr>
          <p:spPr bwMode="auto">
            <a:xfrm>
              <a:off x="7462682" y="1442013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LACP</a:t>
              </a:r>
            </a:p>
          </p:txBody>
        </p:sp>
        <p:sp>
          <p:nvSpPr>
            <p:cNvPr id="25" name="Hexagon 24"/>
            <p:cNvSpPr/>
            <p:nvPr/>
          </p:nvSpPr>
          <p:spPr bwMode="auto">
            <a:xfrm>
              <a:off x="7462682" y="3268642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800" b="1" dirty="0" smtClean="0">
                  <a:latin typeface="Calibri"/>
                  <a:cs typeface="Calibri"/>
                </a:rPr>
                <a:t>Reservation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26" name="Hexagon 25"/>
            <p:cNvSpPr/>
            <p:nvPr/>
          </p:nvSpPr>
          <p:spPr bwMode="auto">
            <a:xfrm>
              <a:off x="7467645" y="2354294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>
                  <a:latin typeface="Calibri"/>
                  <a:cs typeface="Calibri"/>
                </a:rPr>
                <a:t>SDNi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27" name="Hexagon 26"/>
            <p:cNvSpPr/>
            <p:nvPr/>
          </p:nvSpPr>
          <p:spPr bwMode="auto">
            <a:xfrm>
              <a:off x="8357613" y="1903537"/>
              <a:ext cx="1106671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VTN</a:t>
              </a:r>
            </a:p>
          </p:txBody>
        </p:sp>
        <p:sp>
          <p:nvSpPr>
            <p:cNvPr id="28" name="Hexagon 27"/>
            <p:cNvSpPr/>
            <p:nvPr/>
          </p:nvSpPr>
          <p:spPr bwMode="auto">
            <a:xfrm>
              <a:off x="2101366" y="3268112"/>
              <a:ext cx="1106671" cy="886126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r>
                <a:rPr lang="en-CA" sz="900" b="1" dirty="0" err="1" smtClean="0">
                  <a:latin typeface="Calibri"/>
                  <a:cs typeface="Calibri"/>
                </a:rPr>
                <a:t>Netconf</a:t>
              </a:r>
              <a:endParaRPr lang="en-CA" sz="900" dirty="0">
                <a:latin typeface="Calibri"/>
                <a:cs typeface="Calibri"/>
              </a:endParaRPr>
            </a:p>
          </p:txBody>
        </p:sp>
        <p:sp>
          <p:nvSpPr>
            <p:cNvPr id="29" name="Hexagon 28"/>
            <p:cNvSpPr/>
            <p:nvPr/>
          </p:nvSpPr>
          <p:spPr bwMode="auto">
            <a:xfrm>
              <a:off x="1214504" y="2812291"/>
              <a:ext cx="1106671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SFC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30" name="Hexagon 29"/>
            <p:cNvSpPr/>
            <p:nvPr/>
          </p:nvSpPr>
          <p:spPr bwMode="auto">
            <a:xfrm>
              <a:off x="2101366" y="2354294"/>
              <a:ext cx="1106671" cy="886126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AAA</a:t>
              </a:r>
            </a:p>
          </p:txBody>
        </p:sp>
        <p:sp>
          <p:nvSpPr>
            <p:cNvPr id="31" name="Hexagon 30"/>
            <p:cNvSpPr/>
            <p:nvPr/>
          </p:nvSpPr>
          <p:spPr bwMode="auto">
            <a:xfrm>
              <a:off x="7474263" y="5084093"/>
              <a:ext cx="1106670" cy="88766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LISP</a:t>
              </a:r>
            </a:p>
          </p:txBody>
        </p:sp>
        <p:sp>
          <p:nvSpPr>
            <p:cNvPr id="32" name="Hexagon 31"/>
            <p:cNvSpPr/>
            <p:nvPr/>
          </p:nvSpPr>
          <p:spPr bwMode="auto">
            <a:xfrm>
              <a:off x="9252552" y="1431054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ALTO</a:t>
              </a:r>
            </a:p>
          </p:txBody>
        </p:sp>
        <p:sp>
          <p:nvSpPr>
            <p:cNvPr id="33" name="Hexagon 32"/>
            <p:cNvSpPr/>
            <p:nvPr/>
          </p:nvSpPr>
          <p:spPr bwMode="auto">
            <a:xfrm>
              <a:off x="9257506" y="3268112"/>
              <a:ext cx="1106671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YANG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Pub/Sub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34" name="Hexagon 33"/>
            <p:cNvSpPr/>
            <p:nvPr/>
          </p:nvSpPr>
          <p:spPr bwMode="auto">
            <a:xfrm>
              <a:off x="9259160" y="2354294"/>
              <a:ext cx="1106670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USC</a:t>
              </a:r>
            </a:p>
          </p:txBody>
        </p:sp>
        <p:sp>
          <p:nvSpPr>
            <p:cNvPr id="35" name="Hexagon 34"/>
            <p:cNvSpPr/>
            <p:nvPr/>
          </p:nvSpPr>
          <p:spPr bwMode="auto">
            <a:xfrm>
              <a:off x="4782864" y="81205"/>
              <a:ext cx="1106670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>
                  <a:latin typeface="Calibri"/>
                  <a:cs typeface="Calibri"/>
                </a:rPr>
                <a:t>NetIDE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37" name="Hexagon 36"/>
            <p:cNvSpPr/>
            <p:nvPr/>
          </p:nvSpPr>
          <p:spPr bwMode="auto">
            <a:xfrm>
              <a:off x="6571062" y="84669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Table </a:t>
              </a:r>
              <a:r>
                <a:rPr lang="en-CA" sz="900" b="1" dirty="0">
                  <a:latin typeface="Calibri"/>
                  <a:cs typeface="Calibri"/>
                </a:rPr>
                <a:t>Type </a:t>
              </a:r>
              <a:r>
                <a:rPr lang="en-CA" sz="900" b="1" dirty="0" smtClean="0">
                  <a:latin typeface="Calibri"/>
                  <a:cs typeface="Calibri"/>
                </a:rPr>
                <a:t>Patterns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38" name="Hexagon 37"/>
            <p:cNvSpPr/>
            <p:nvPr/>
          </p:nvSpPr>
          <p:spPr bwMode="auto">
            <a:xfrm>
              <a:off x="3888118" y="527176"/>
              <a:ext cx="1106670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Open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Flow Java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39" name="Hexagon 38"/>
            <p:cNvSpPr/>
            <p:nvPr/>
          </p:nvSpPr>
          <p:spPr bwMode="auto">
            <a:xfrm>
              <a:off x="3889585" y="2360713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DIDM</a:t>
              </a:r>
            </a:p>
          </p:txBody>
        </p:sp>
        <p:sp>
          <p:nvSpPr>
            <p:cNvPr id="40" name="Hexagon 39"/>
            <p:cNvSpPr/>
            <p:nvPr/>
          </p:nvSpPr>
          <p:spPr bwMode="auto">
            <a:xfrm>
              <a:off x="8357614" y="3720514"/>
              <a:ext cx="1106670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 smtClean="0">
                  <a:latin typeface="Calibri"/>
                  <a:cs typeface="Calibri"/>
                </a:rPr>
                <a:t>FaaS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41" name="Hexagon 40"/>
            <p:cNvSpPr/>
            <p:nvPr/>
          </p:nvSpPr>
          <p:spPr bwMode="auto">
            <a:xfrm>
              <a:off x="9259160" y="4176648"/>
              <a:ext cx="1105017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SNMP</a:t>
              </a:r>
            </a:p>
          </p:txBody>
        </p:sp>
        <p:sp>
          <p:nvSpPr>
            <p:cNvPr id="42" name="Hexagon 41"/>
            <p:cNvSpPr/>
            <p:nvPr/>
          </p:nvSpPr>
          <p:spPr bwMode="auto">
            <a:xfrm>
              <a:off x="4782863" y="3727759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TSDR</a:t>
              </a:r>
            </a:p>
          </p:txBody>
        </p:sp>
        <p:sp>
          <p:nvSpPr>
            <p:cNvPr id="43" name="Hexagon 42"/>
            <p:cNvSpPr/>
            <p:nvPr/>
          </p:nvSpPr>
          <p:spPr bwMode="auto">
            <a:xfrm>
              <a:off x="1214504" y="1902000"/>
              <a:ext cx="1106671" cy="887665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08000" tIns="60958" rIns="108000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Controller</a:t>
              </a:r>
            </a:p>
          </p:txBody>
        </p:sp>
        <p:sp>
          <p:nvSpPr>
            <p:cNvPr id="44" name="Hexagon 43"/>
            <p:cNvSpPr/>
            <p:nvPr/>
          </p:nvSpPr>
          <p:spPr bwMode="auto">
            <a:xfrm>
              <a:off x="8357613" y="2809214"/>
              <a:ext cx="1106671" cy="887665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08000" tIns="60958" rIns="108000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MD-SAL</a:t>
              </a:r>
            </a:p>
          </p:txBody>
        </p:sp>
        <p:sp>
          <p:nvSpPr>
            <p:cNvPr id="45" name="Hexagon 44"/>
            <p:cNvSpPr/>
            <p:nvPr/>
          </p:nvSpPr>
          <p:spPr bwMode="auto">
            <a:xfrm>
              <a:off x="10153995" y="1903539"/>
              <a:ext cx="1106671" cy="887665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>
                  <a:latin typeface="Calibri"/>
                  <a:cs typeface="Calibri"/>
                </a:rPr>
                <a:t>IoTDM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46" name="Hexagon 45"/>
            <p:cNvSpPr/>
            <p:nvPr/>
          </p:nvSpPr>
          <p:spPr bwMode="auto">
            <a:xfrm>
              <a:off x="3888119" y="3268112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err="1">
                  <a:latin typeface="Calibri"/>
                  <a:cs typeface="Calibri"/>
                </a:rPr>
                <a:t>OFConfig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47" name="Hexagon 46"/>
            <p:cNvSpPr/>
            <p:nvPr/>
          </p:nvSpPr>
          <p:spPr bwMode="auto">
            <a:xfrm>
              <a:off x="4781210" y="1897120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SNMP-4 -SDN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48" name="Hexagon 47"/>
            <p:cNvSpPr/>
            <p:nvPr/>
          </p:nvSpPr>
          <p:spPr bwMode="auto">
            <a:xfrm>
              <a:off x="10153997" y="3722053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UNI Manager</a:t>
              </a:r>
            </a:p>
          </p:txBody>
        </p:sp>
        <p:sp>
          <p:nvSpPr>
            <p:cNvPr id="49" name="Hexagon 48"/>
            <p:cNvSpPr/>
            <p:nvPr/>
          </p:nvSpPr>
          <p:spPr bwMode="auto">
            <a:xfrm>
              <a:off x="5682744" y="527346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VPN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Service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57" name="Hexagon 56"/>
            <p:cNvSpPr/>
            <p:nvPr/>
          </p:nvSpPr>
          <p:spPr bwMode="auto">
            <a:xfrm>
              <a:off x="7467775" y="539917"/>
              <a:ext cx="1106670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r>
                <a:rPr lang="en-CA" sz="900" b="1" dirty="0" smtClean="0">
                  <a:latin typeface="Calibri"/>
                  <a:cs typeface="Calibri"/>
                </a:rPr>
                <a:t>BGPCEP</a:t>
              </a:r>
              <a:endParaRPr lang="en-CA" sz="900" dirty="0">
                <a:latin typeface="Calibri"/>
                <a:cs typeface="Calibri"/>
              </a:endParaRPr>
            </a:p>
          </p:txBody>
        </p:sp>
        <p:sp>
          <p:nvSpPr>
            <p:cNvPr id="58" name="Hexagon 57"/>
            <p:cNvSpPr/>
            <p:nvPr/>
          </p:nvSpPr>
          <p:spPr bwMode="auto">
            <a:xfrm>
              <a:off x="7475916" y="4178225"/>
              <a:ext cx="1106670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GBP</a:t>
              </a:r>
            </a:p>
          </p:txBody>
        </p:sp>
        <p:sp>
          <p:nvSpPr>
            <p:cNvPr id="59" name="Hexagon 58"/>
            <p:cNvSpPr/>
            <p:nvPr/>
          </p:nvSpPr>
          <p:spPr bwMode="auto">
            <a:xfrm>
              <a:off x="5676700" y="4178225"/>
              <a:ext cx="1106670" cy="88766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Topo</a:t>
              </a:r>
              <a:br>
                <a:rPr lang="en-CA" sz="900" b="1" dirty="0" smtClean="0">
                  <a:latin typeface="Calibri"/>
                  <a:cs typeface="Calibri"/>
                </a:rPr>
              </a:br>
              <a:r>
                <a:rPr lang="en-CA" sz="900" b="1" dirty="0" smtClean="0">
                  <a:latin typeface="Calibri"/>
                  <a:cs typeface="Calibri"/>
                </a:rPr>
                <a:t>processing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60" name="Hexagon 59"/>
            <p:cNvSpPr/>
            <p:nvPr/>
          </p:nvSpPr>
          <p:spPr bwMode="auto">
            <a:xfrm>
              <a:off x="2992990" y="3720514"/>
              <a:ext cx="1106671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DLUX</a:t>
              </a:r>
            </a:p>
          </p:txBody>
        </p:sp>
        <p:sp>
          <p:nvSpPr>
            <p:cNvPr id="54" name="Hexagon 53"/>
            <p:cNvSpPr/>
            <p:nvPr/>
          </p:nvSpPr>
          <p:spPr bwMode="auto">
            <a:xfrm>
              <a:off x="1207101" y="3721481"/>
              <a:ext cx="1106671" cy="886126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08000" tIns="60958" rIns="108000" bIns="60958" anchor="ctr"/>
            <a:lstStyle/>
            <a:p>
              <a:pPr algn="ctr">
                <a:defRPr/>
              </a:pPr>
              <a:r>
                <a:rPr lang="en-CA" sz="900" b="1" dirty="0" err="1" smtClean="0">
                  <a:latin typeface="Calibri"/>
                  <a:cs typeface="Calibri"/>
                </a:rPr>
                <a:t>Yangtools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67" name="Hexagon 66"/>
            <p:cNvSpPr/>
            <p:nvPr/>
          </p:nvSpPr>
          <p:spPr bwMode="auto">
            <a:xfrm>
              <a:off x="4781210" y="982982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SNBI</a:t>
              </a:r>
            </a:p>
          </p:txBody>
        </p:sp>
        <p:sp>
          <p:nvSpPr>
            <p:cNvPr id="81" name="Hexagon 80"/>
            <p:cNvSpPr/>
            <p:nvPr/>
          </p:nvSpPr>
          <p:spPr bwMode="auto">
            <a:xfrm>
              <a:off x="9252552" y="522039"/>
              <a:ext cx="1106670" cy="88766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>
                  <a:latin typeface="Calibri"/>
                  <a:cs typeface="Calibri"/>
                </a:rPr>
                <a:t>Genius</a:t>
              </a:r>
            </a:p>
          </p:txBody>
        </p:sp>
        <p:sp>
          <p:nvSpPr>
            <p:cNvPr id="75" name="Hexagon 74"/>
            <p:cNvSpPr/>
            <p:nvPr/>
          </p:nvSpPr>
          <p:spPr bwMode="auto">
            <a:xfrm>
              <a:off x="2104674" y="4165916"/>
              <a:ext cx="1106671" cy="88612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OVSDB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2" name="Hexagon 81"/>
            <p:cNvSpPr/>
            <p:nvPr/>
          </p:nvSpPr>
          <p:spPr bwMode="auto">
            <a:xfrm>
              <a:off x="2996305" y="4625379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Yang IDE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3" name="Hexagon 82"/>
            <p:cNvSpPr/>
            <p:nvPr/>
          </p:nvSpPr>
          <p:spPr bwMode="auto">
            <a:xfrm>
              <a:off x="3888118" y="5081783"/>
              <a:ext cx="1106670" cy="887666"/>
            </a:xfrm>
            <a:prstGeom prst="hexagon">
              <a:avLst/>
            </a:prstGeom>
            <a:solidFill>
              <a:srgbClr val="FABB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OCP Plugin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4" name="Hexagon 83"/>
            <p:cNvSpPr/>
            <p:nvPr/>
          </p:nvSpPr>
          <p:spPr bwMode="auto">
            <a:xfrm>
              <a:off x="4782863" y="4625379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Cardinal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5" name="Hexagon 84"/>
            <p:cNvSpPr/>
            <p:nvPr/>
          </p:nvSpPr>
          <p:spPr bwMode="auto">
            <a:xfrm>
              <a:off x="6580994" y="3727759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Atrium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6" name="Hexagon 85"/>
            <p:cNvSpPr/>
            <p:nvPr/>
          </p:nvSpPr>
          <p:spPr bwMode="auto">
            <a:xfrm>
              <a:off x="8364231" y="4625379"/>
              <a:ext cx="1106670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EMAN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7" name="Hexagon 86"/>
            <p:cNvSpPr/>
            <p:nvPr/>
          </p:nvSpPr>
          <p:spPr bwMode="auto">
            <a:xfrm>
              <a:off x="9252552" y="5083323"/>
              <a:ext cx="1106670" cy="88766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Honey- comb / VBD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88" name="Hexagon 87"/>
            <p:cNvSpPr/>
            <p:nvPr/>
          </p:nvSpPr>
          <p:spPr bwMode="auto">
            <a:xfrm>
              <a:off x="10153997" y="2803776"/>
              <a:ext cx="1106671" cy="886126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r>
                <a:rPr lang="en-CA" sz="900" b="1" dirty="0" smtClean="0">
                  <a:latin typeface="Calibri"/>
                  <a:cs typeface="Calibri"/>
                </a:rPr>
                <a:t>Infra </a:t>
              </a:r>
              <a:r>
                <a:rPr lang="en-CA" sz="900" b="1" dirty="0" err="1" smtClean="0">
                  <a:latin typeface="Calibri"/>
                  <a:cs typeface="Calibri"/>
                </a:rPr>
                <a:t>Uitils</a:t>
              </a:r>
              <a:endParaRPr lang="en-CA" sz="900" dirty="0">
                <a:latin typeface="Calibri"/>
                <a:cs typeface="Calibri"/>
              </a:endParaRPr>
            </a:p>
          </p:txBody>
        </p:sp>
        <p:sp>
          <p:nvSpPr>
            <p:cNvPr id="89" name="Hexagon 88"/>
            <p:cNvSpPr/>
            <p:nvPr/>
          </p:nvSpPr>
          <p:spPr bwMode="auto">
            <a:xfrm>
              <a:off x="10165287" y="4636447"/>
              <a:ext cx="1106670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NAT App</a:t>
              </a:r>
              <a:endParaRPr lang="en-CA" sz="900" b="1" dirty="0">
                <a:latin typeface="Calibri"/>
                <a:cs typeface="Calibri"/>
              </a:endParaRPr>
            </a:p>
          </p:txBody>
        </p:sp>
        <p:sp>
          <p:nvSpPr>
            <p:cNvPr id="91" name="Hexagon 90"/>
            <p:cNvSpPr/>
            <p:nvPr/>
          </p:nvSpPr>
          <p:spPr bwMode="auto">
            <a:xfrm>
              <a:off x="5668633" y="5085633"/>
              <a:ext cx="1105017" cy="886126"/>
            </a:xfrm>
            <a:prstGeom prst="hexagon">
              <a:avLst/>
            </a:prstGeom>
            <a:solidFill>
              <a:srgbClr val="00B05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/>
              <a:r>
                <a:rPr lang="en-CA" sz="900" b="1" dirty="0" smtClean="0">
                  <a:latin typeface="Calibri"/>
                  <a:cs typeface="Calibri"/>
                </a:rPr>
                <a:t>NEMO</a:t>
              </a:r>
              <a:endParaRPr lang="en-CA" sz="900" b="1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0098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5055</TotalTime>
  <Words>131</Words>
  <Application>Microsoft Macintosh PowerPoint</Application>
  <PresentationFormat>Custom</PresentationFormat>
  <Paragraphs>79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PresentationTemplate2011</vt:lpstr>
      <vt:lpstr>OpenDaylight Map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OpenDaylight Map</dc:title>
  <dc:subject/>
  <dc:creator>Abhijit Kumbhare</dc:creator>
  <cp:keywords/>
  <dc:description/>
  <cp:lastModifiedBy>Abhijit Kumbhare</cp:lastModifiedBy>
  <cp:revision>162</cp:revision>
  <dcterms:created xsi:type="dcterms:W3CDTF">2011-05-24T09:22:48Z</dcterms:created>
  <dcterms:modified xsi:type="dcterms:W3CDTF">2016-07-29T23:35:28Z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PackageNo">
    <vt:lpwstr>LXA 119 603</vt:lpwstr>
  </property>
  <property fmtid="{D5CDD505-2E9C-101B-9397-08002B2CF9AE}" pid="7" name="PackageVersion">
    <vt:lpwstr>R4A</vt:lpwstr>
  </property>
  <property fmtid="{D5CDD505-2E9C-101B-9397-08002B2CF9AE}" pid="8" name="FooterType">
    <vt:lpwstr>PresTemp</vt:lpwstr>
  </property>
  <property fmtid="{D5CDD505-2E9C-101B-9397-08002B2CF9AE}" pid="9" name="UsedFont">
    <vt:lpwstr>Ericsson Capital TT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Ericsson Internal</vt:lpwstr>
  </property>
  <property fmtid="{D5CDD505-2E9C-101B-9397-08002B2CF9AE}" pid="15" name="txtConfLabel">
    <vt:lpwstr>Ericsson Internal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true</vt:bool>
  </property>
  <property fmtid="{D5CDD505-2E9C-101B-9397-08002B2CF9AE}" pid="19" name="optFooterCVLCopyright">
    <vt:bool>false</vt:bool>
  </property>
  <property fmtid="{D5CDD505-2E9C-101B-9397-08002B2CF9AE}" pid="20" name="optEnterText1">
    <vt:bool>false</vt:bool>
  </property>
  <property fmtid="{D5CDD505-2E9C-101B-9397-08002B2CF9AE}" pid="21" name="optFooterCVLConfLabel">
    <vt:bool>true</vt:bool>
  </property>
  <property fmtid="{D5CDD505-2E9C-101B-9397-08002B2CF9AE}" pid="22" name="optEnterText2">
    <vt:bool>false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/>
  </property>
  <property fmtid="{D5CDD505-2E9C-101B-9397-08002B2CF9AE}" pid="29" name="MiddleFooterField">
    <vt:lpwstr>Ericsson Internal</vt:lpwstr>
  </property>
  <property fmtid="{D5CDD505-2E9C-101B-9397-08002B2CF9AE}" pid="30" name="RightFooterField">
    <vt:lpwstr/>
  </property>
  <property fmtid="{D5CDD505-2E9C-101B-9397-08002B2CF9AE}" pid="31" name="RightFooterField2">
    <vt:lpwstr>2015-12-08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/>
  </property>
  <property fmtid="{D5CDD505-2E9C-101B-9397-08002B2CF9AE}" pid="44" name="Date">
    <vt:lpwstr>2015-12-08</vt:lpwstr>
  </property>
  <property fmtid="{D5CDD505-2E9C-101B-9397-08002B2CF9AE}" pid="45" name="Reference">
    <vt:lpwstr/>
  </property>
  <property fmtid="{D5CDD505-2E9C-101B-9397-08002B2CF9AE}" pid="46" name="Keyword">
    <vt:lpwstr/>
  </property>
</Properties>
</file>