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4"/>
  </p:notesMasterIdLst>
  <p:sldIdLst>
    <p:sldId id="335" r:id="rId2"/>
    <p:sldId id="336" r:id="rId3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192B4E"/>
    <a:srgbClr val="FF99CC"/>
    <a:srgbClr val="F7FFF3"/>
    <a:srgbClr val="70AD47"/>
    <a:srgbClr val="982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829" autoAdjust="0"/>
    <p:restoredTop sz="95071" autoAdjust="0"/>
  </p:normalViewPr>
  <p:slideViewPr>
    <p:cSldViewPr snapToGrid="0">
      <p:cViewPr varScale="1">
        <p:scale>
          <a:sx n="109" d="100"/>
          <a:sy n="109" d="100"/>
        </p:scale>
        <p:origin x="217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59" d="100"/>
          <a:sy n="59" d="100"/>
        </p:scale>
        <p:origin x="1642" y="67"/>
      </p:cViewPr>
      <p:guideLst>
        <p:guide orient="horz" pos="2957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5" tIns="47112" rIns="94225" bIns="4711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5" tIns="47112" rIns="94225" bIns="47112" rtlCol="0"/>
          <a:lstStyle>
            <a:lvl1pPr algn="r">
              <a:defRPr sz="1200"/>
            </a:lvl1pPr>
          </a:lstStyle>
          <a:p>
            <a:fld id="{FB1601D7-C029-4292-969E-DE1603B7F4DA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5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5" tIns="47112" rIns="94225" bIns="4711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5" tIns="47112" rIns="94225" bIns="47112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3"/>
            <a:ext cx="3077739" cy="471053"/>
          </a:xfrm>
          <a:prstGeom prst="rect">
            <a:avLst/>
          </a:prstGeom>
        </p:spPr>
        <p:txBody>
          <a:bodyPr vert="horz" lIns="94225" tIns="47112" rIns="94225" bIns="4711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3"/>
            <a:ext cx="3077739" cy="471053"/>
          </a:xfrm>
          <a:prstGeom prst="rect">
            <a:avLst/>
          </a:prstGeom>
        </p:spPr>
        <p:txBody>
          <a:bodyPr vert="horz" lIns="94225" tIns="47112" rIns="94225" bIns="47112" rtlCol="0" anchor="b"/>
          <a:lstStyle>
            <a:lvl1pPr algn="r">
              <a:defRPr sz="1200"/>
            </a:lvl1pPr>
          </a:lstStyle>
          <a:p>
            <a:fld id="{ED2ABD30-5C5C-4E48-86C8-1572ED319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61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192B4E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8A39F-B004-4053-9EA8-88D73FFDE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067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8A39F-B004-4053-9EA8-88D73FFDE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359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16200000">
            <a:off x="4962239" y="-3125202"/>
            <a:ext cx="675503" cy="730484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6200000">
            <a:off x="1976370" y="-299539"/>
            <a:ext cx="5117668" cy="78242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8A39F-B004-4053-9EA8-88D73FFDE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667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3484" y="165463"/>
            <a:ext cx="7886700" cy="687978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183" y="1005016"/>
            <a:ext cx="8690919" cy="53051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8A39F-B004-4053-9EA8-88D73FFDE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544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8A39F-B004-4053-9EA8-88D73FFDE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732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8254" y="0"/>
            <a:ext cx="8135091" cy="85874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1804" y="1054442"/>
            <a:ext cx="4297680" cy="524750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669" y="1054443"/>
            <a:ext cx="4300151" cy="524750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8A39F-B004-4053-9EA8-88D73FFDE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084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184" y="1018297"/>
            <a:ext cx="8723870" cy="68981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184" y="1698581"/>
            <a:ext cx="429768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4183" y="2522493"/>
            <a:ext cx="4297680" cy="398539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98581"/>
            <a:ext cx="429768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22492"/>
            <a:ext cx="4297680" cy="398539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8A39F-B004-4053-9EA8-88D73FFDE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844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8A39F-B004-4053-9EA8-88D73FFDE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25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8A39F-B004-4053-9EA8-88D73FFDE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81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127774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127775"/>
            <a:ext cx="4629150" cy="54117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727974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8A39F-B004-4053-9EA8-88D73FFDE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1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101642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257393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701842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8A39F-B004-4053-9EA8-88D73FFDE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562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79" y="1062681"/>
            <a:ext cx="8577583" cy="511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5350" y="6391185"/>
            <a:ext cx="5003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8A39F-B004-4053-9EA8-88D73FFDE6F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855907"/>
          </a:xfrm>
          <a:prstGeom prst="rect">
            <a:avLst/>
          </a:prstGeom>
          <a:solidFill>
            <a:srgbClr val="192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15736"/>
            <a:ext cx="907511" cy="62443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70059" y="0"/>
            <a:ext cx="8045621" cy="855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7586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92B4E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Ø"/>
        <a:defRPr sz="2400" kern="1200">
          <a:solidFill>
            <a:srgbClr val="192B4E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Calibri" panose="020F0502020204030204" pitchFamily="34" charset="0"/>
        <a:buChar char="−"/>
        <a:defRPr sz="2000" kern="1200">
          <a:solidFill>
            <a:srgbClr val="192B4E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92B4E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92B4E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5463"/>
            <a:ext cx="9050184" cy="68797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GeoServer</a:t>
            </a:r>
            <a:r>
              <a:rPr lang="en-US" dirty="0" smtClean="0"/>
              <a:t> v2.5 Bilinear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8A39F-B004-4053-9EA8-88D73FFDE6FA}" type="slidenum">
              <a:rPr lang="en-US" smtClean="0"/>
              <a:t>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131243"/>
              </p:ext>
            </p:extLst>
          </p:nvPr>
        </p:nvGraphicFramePr>
        <p:xfrm>
          <a:off x="1948947" y="1833151"/>
          <a:ext cx="5451229" cy="37717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7577">
                  <a:extLst>
                    <a:ext uri="{9D8B030D-6E8A-4147-A177-3AD203B41FA5}">
                      <a16:colId xmlns:a16="http://schemas.microsoft.com/office/drawing/2014/main" val="4195109923"/>
                    </a:ext>
                  </a:extLst>
                </a:gridCol>
                <a:gridCol w="608308">
                  <a:extLst>
                    <a:ext uri="{9D8B030D-6E8A-4147-A177-3AD203B41FA5}">
                      <a16:colId xmlns:a16="http://schemas.microsoft.com/office/drawing/2014/main" val="2206463732"/>
                    </a:ext>
                  </a:extLst>
                </a:gridCol>
                <a:gridCol w="647705">
                  <a:extLst>
                    <a:ext uri="{9D8B030D-6E8A-4147-A177-3AD203B41FA5}">
                      <a16:colId xmlns:a16="http://schemas.microsoft.com/office/drawing/2014/main" val="3380004232"/>
                    </a:ext>
                  </a:extLst>
                </a:gridCol>
                <a:gridCol w="647705">
                  <a:extLst>
                    <a:ext uri="{9D8B030D-6E8A-4147-A177-3AD203B41FA5}">
                      <a16:colId xmlns:a16="http://schemas.microsoft.com/office/drawing/2014/main" val="3396095071"/>
                    </a:ext>
                  </a:extLst>
                </a:gridCol>
                <a:gridCol w="647705">
                  <a:extLst>
                    <a:ext uri="{9D8B030D-6E8A-4147-A177-3AD203B41FA5}">
                      <a16:colId xmlns:a16="http://schemas.microsoft.com/office/drawing/2014/main" val="1003289758"/>
                    </a:ext>
                  </a:extLst>
                </a:gridCol>
                <a:gridCol w="647705">
                  <a:extLst>
                    <a:ext uri="{9D8B030D-6E8A-4147-A177-3AD203B41FA5}">
                      <a16:colId xmlns:a16="http://schemas.microsoft.com/office/drawing/2014/main" val="1920119935"/>
                    </a:ext>
                  </a:extLst>
                </a:gridCol>
                <a:gridCol w="967855">
                  <a:extLst>
                    <a:ext uri="{9D8B030D-6E8A-4147-A177-3AD203B41FA5}">
                      <a16:colId xmlns:a16="http://schemas.microsoft.com/office/drawing/2014/main" val="129957088"/>
                    </a:ext>
                  </a:extLst>
                </a:gridCol>
                <a:gridCol w="606669">
                  <a:extLst>
                    <a:ext uri="{9D8B030D-6E8A-4147-A177-3AD203B41FA5}">
                      <a16:colId xmlns:a16="http://schemas.microsoft.com/office/drawing/2014/main" val="4042956284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SYS 1852 Test Plan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67523504"/>
                  </a:ext>
                </a:extLst>
              </a:tr>
              <a:tr h="19050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requests a 74 x 96 bounding box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70178214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 dirty="0">
                          <a:effectLst/>
                        </a:rPr>
                        <a:t>NAVGEM Air Temp 1 deg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31659088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WMS 1.3.0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7550704"/>
                  </a:ext>
                </a:extLst>
              </a:tr>
              <a:tr h="53325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# </a:t>
                      </a:r>
                      <a:r>
                        <a:rPr lang="en-US" sz="1100" b="1" u="none" strike="noStrike" dirty="0" smtClean="0">
                          <a:effectLst/>
                        </a:rPr>
                        <a:t>Concurrent</a:t>
                      </a:r>
                      <a:r>
                        <a:rPr lang="en-US" sz="1100" b="1" u="none" strike="noStrike" baseline="0" dirty="0" smtClean="0">
                          <a:effectLst/>
                        </a:rPr>
                        <a:t> Request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</a:rPr>
                        <a:t>Total Requests Made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err="1" smtClean="0">
                          <a:effectLst/>
                        </a:rPr>
                        <a:t>Avg</a:t>
                      </a:r>
                      <a:r>
                        <a:rPr lang="en-US" sz="1100" b="1" u="none" strike="noStrike" dirty="0" smtClean="0">
                          <a:effectLst/>
                        </a:rPr>
                        <a:t> Response</a:t>
                      </a:r>
                      <a:r>
                        <a:rPr lang="en-US" sz="1100" b="1" u="none" strike="noStrike" baseline="0" dirty="0" smtClean="0">
                          <a:effectLst/>
                        </a:rPr>
                        <a:t> Time (</a:t>
                      </a:r>
                      <a:r>
                        <a:rPr lang="en-US" sz="1100" b="1" u="none" strike="noStrike" baseline="0" dirty="0" err="1" smtClean="0">
                          <a:effectLst/>
                        </a:rPr>
                        <a:t>ms</a:t>
                      </a:r>
                      <a:r>
                        <a:rPr lang="en-US" sz="1100" b="1" u="none" strike="noStrike" baseline="0" dirty="0" smtClean="0">
                          <a:effectLst/>
                        </a:rPr>
                        <a:t>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</a:rPr>
                        <a:t>Min Response Time (</a:t>
                      </a:r>
                      <a:r>
                        <a:rPr lang="en-US" sz="1100" b="1" u="none" strike="noStrike" dirty="0" err="1" smtClean="0">
                          <a:effectLst/>
                        </a:rPr>
                        <a:t>ms</a:t>
                      </a:r>
                      <a:r>
                        <a:rPr lang="en-US" sz="1100" b="1" u="none" strike="noStrike" dirty="0" smtClean="0">
                          <a:effectLst/>
                        </a:rPr>
                        <a:t>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Max </a:t>
                      </a:r>
                      <a:r>
                        <a:rPr lang="en-US" sz="1100" b="1" u="none" strike="noStrike" dirty="0" smtClean="0">
                          <a:effectLst/>
                        </a:rPr>
                        <a:t>Response Time (</a:t>
                      </a:r>
                      <a:r>
                        <a:rPr lang="en-US" sz="1100" b="1" u="none" strike="noStrike" dirty="0" err="1" smtClean="0">
                          <a:effectLst/>
                        </a:rPr>
                        <a:t>ms</a:t>
                      </a:r>
                      <a:r>
                        <a:rPr lang="en-US" sz="1100" b="1" u="none" strike="noStrike" dirty="0" smtClean="0">
                          <a:effectLst/>
                        </a:rPr>
                        <a:t>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Std.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Deviation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T</a:t>
                      </a:r>
                      <a:r>
                        <a:rPr lang="en-US" sz="1100" b="1" u="none" strike="noStrike" dirty="0" smtClean="0">
                          <a:effectLst/>
                        </a:rPr>
                        <a:t>hroughput (responses/sec</a:t>
                      </a:r>
                      <a:r>
                        <a:rPr lang="en-US" sz="1100" b="1" u="none" strike="noStrike" dirty="0">
                          <a:effectLst/>
                        </a:rPr>
                        <a:t>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</a:rPr>
                        <a:t>Error Response 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106900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544244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172450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500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81761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1000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049856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2000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932345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 smtClean="0">
                          <a:effectLst/>
                        </a:rPr>
                        <a:t>30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 smtClean="0">
                          <a:effectLst/>
                        </a:rPr>
                        <a:t>3000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83.83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052223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smtClean="0">
                          <a:effectLst/>
                        </a:rPr>
                        <a:t>40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smtClean="0">
                          <a:effectLst/>
                        </a:rPr>
                        <a:t>4000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1747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212.38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360836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5000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830075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6000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340.02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30283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7000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505.78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791593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8000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714.84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58355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9000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951.56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625514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10000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12903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1540.07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08315487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0" y="933638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following shows the results for WMS </a:t>
            </a:r>
            <a:r>
              <a:rPr lang="en-US" dirty="0" err="1"/>
              <a:t>getMap</a:t>
            </a:r>
            <a:r>
              <a:rPr lang="en-US" dirty="0"/>
              <a:t> requests for a 74x96 deg. NAVGEM Air Temperature 1 deg. grid (roughly size of Africa).  Each test run is performed in a loop of 100.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49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5463"/>
            <a:ext cx="9050184" cy="68797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GeoServer</a:t>
            </a:r>
            <a:r>
              <a:rPr lang="en-US" dirty="0" smtClean="0"/>
              <a:t> v2.13 Bilinear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8A39F-B004-4053-9EA8-88D73FFDE6FA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837984"/>
              </p:ext>
            </p:extLst>
          </p:nvPr>
        </p:nvGraphicFramePr>
        <p:xfrm>
          <a:off x="1948947" y="1833151"/>
          <a:ext cx="5451229" cy="24382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7577">
                  <a:extLst>
                    <a:ext uri="{9D8B030D-6E8A-4147-A177-3AD203B41FA5}">
                      <a16:colId xmlns:a16="http://schemas.microsoft.com/office/drawing/2014/main" val="4195109923"/>
                    </a:ext>
                  </a:extLst>
                </a:gridCol>
                <a:gridCol w="608308">
                  <a:extLst>
                    <a:ext uri="{9D8B030D-6E8A-4147-A177-3AD203B41FA5}">
                      <a16:colId xmlns:a16="http://schemas.microsoft.com/office/drawing/2014/main" val="2206463732"/>
                    </a:ext>
                  </a:extLst>
                </a:gridCol>
                <a:gridCol w="647705">
                  <a:extLst>
                    <a:ext uri="{9D8B030D-6E8A-4147-A177-3AD203B41FA5}">
                      <a16:colId xmlns:a16="http://schemas.microsoft.com/office/drawing/2014/main" val="3380004232"/>
                    </a:ext>
                  </a:extLst>
                </a:gridCol>
                <a:gridCol w="647705">
                  <a:extLst>
                    <a:ext uri="{9D8B030D-6E8A-4147-A177-3AD203B41FA5}">
                      <a16:colId xmlns:a16="http://schemas.microsoft.com/office/drawing/2014/main" val="3396095071"/>
                    </a:ext>
                  </a:extLst>
                </a:gridCol>
                <a:gridCol w="647705">
                  <a:extLst>
                    <a:ext uri="{9D8B030D-6E8A-4147-A177-3AD203B41FA5}">
                      <a16:colId xmlns:a16="http://schemas.microsoft.com/office/drawing/2014/main" val="1003289758"/>
                    </a:ext>
                  </a:extLst>
                </a:gridCol>
                <a:gridCol w="647705">
                  <a:extLst>
                    <a:ext uri="{9D8B030D-6E8A-4147-A177-3AD203B41FA5}">
                      <a16:colId xmlns:a16="http://schemas.microsoft.com/office/drawing/2014/main" val="1920119935"/>
                    </a:ext>
                  </a:extLst>
                </a:gridCol>
                <a:gridCol w="967855">
                  <a:extLst>
                    <a:ext uri="{9D8B030D-6E8A-4147-A177-3AD203B41FA5}">
                      <a16:colId xmlns:a16="http://schemas.microsoft.com/office/drawing/2014/main" val="129957088"/>
                    </a:ext>
                  </a:extLst>
                </a:gridCol>
                <a:gridCol w="606669">
                  <a:extLst>
                    <a:ext uri="{9D8B030D-6E8A-4147-A177-3AD203B41FA5}">
                      <a16:colId xmlns:a16="http://schemas.microsoft.com/office/drawing/2014/main" val="4042956284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SYS 1852 Test Plan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67523504"/>
                  </a:ext>
                </a:extLst>
              </a:tr>
              <a:tr h="19050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requests a 74 x 96 bounding box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70178214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NAVGEM Air Temp 1 deg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31659088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WMS 1.3.0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7550704"/>
                  </a:ext>
                </a:extLst>
              </a:tr>
              <a:tr h="53325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# </a:t>
                      </a:r>
                      <a:r>
                        <a:rPr lang="en-US" sz="1100" b="1" u="none" strike="noStrike" dirty="0" smtClean="0">
                          <a:effectLst/>
                        </a:rPr>
                        <a:t>Concurrent</a:t>
                      </a:r>
                      <a:r>
                        <a:rPr lang="en-US" sz="1100" b="1" u="none" strike="noStrike" baseline="0" dirty="0" smtClean="0">
                          <a:effectLst/>
                        </a:rPr>
                        <a:t> Request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</a:rPr>
                        <a:t>Total Requests Made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err="1" smtClean="0">
                          <a:effectLst/>
                        </a:rPr>
                        <a:t>Avg</a:t>
                      </a:r>
                      <a:r>
                        <a:rPr lang="en-US" sz="1100" b="1" u="none" strike="noStrike" dirty="0" smtClean="0">
                          <a:effectLst/>
                        </a:rPr>
                        <a:t> Response</a:t>
                      </a:r>
                      <a:r>
                        <a:rPr lang="en-US" sz="1100" b="1" u="none" strike="noStrike" baseline="0" dirty="0" smtClean="0">
                          <a:effectLst/>
                        </a:rPr>
                        <a:t> Time (</a:t>
                      </a:r>
                      <a:r>
                        <a:rPr lang="en-US" sz="1100" b="1" u="none" strike="noStrike" baseline="0" dirty="0" err="1" smtClean="0">
                          <a:effectLst/>
                        </a:rPr>
                        <a:t>ms</a:t>
                      </a:r>
                      <a:r>
                        <a:rPr lang="en-US" sz="1100" b="1" u="none" strike="noStrike" baseline="0" dirty="0" smtClean="0">
                          <a:effectLst/>
                        </a:rPr>
                        <a:t>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</a:rPr>
                        <a:t>Min Response Time (</a:t>
                      </a:r>
                      <a:r>
                        <a:rPr lang="en-US" sz="1100" b="1" u="none" strike="noStrike" dirty="0" err="1" smtClean="0">
                          <a:effectLst/>
                        </a:rPr>
                        <a:t>ms</a:t>
                      </a:r>
                      <a:r>
                        <a:rPr lang="en-US" sz="1100" b="1" u="none" strike="noStrike" dirty="0" smtClean="0">
                          <a:effectLst/>
                        </a:rPr>
                        <a:t>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Max </a:t>
                      </a:r>
                      <a:r>
                        <a:rPr lang="en-US" sz="1100" b="1" u="none" strike="noStrike" dirty="0" smtClean="0">
                          <a:effectLst/>
                        </a:rPr>
                        <a:t>Response Time (</a:t>
                      </a:r>
                      <a:r>
                        <a:rPr lang="en-US" sz="1100" b="1" u="none" strike="noStrike" dirty="0" err="1" smtClean="0">
                          <a:effectLst/>
                        </a:rPr>
                        <a:t>ms</a:t>
                      </a:r>
                      <a:r>
                        <a:rPr lang="en-US" sz="1100" b="1" u="none" strike="noStrike" dirty="0" smtClean="0">
                          <a:effectLst/>
                        </a:rPr>
                        <a:t>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Std.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Deviation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T</a:t>
                      </a:r>
                      <a:r>
                        <a:rPr lang="en-US" sz="1100" b="1" u="none" strike="noStrike" dirty="0" smtClean="0">
                          <a:effectLst/>
                        </a:rPr>
                        <a:t>hroughput (responses/sec</a:t>
                      </a:r>
                      <a:r>
                        <a:rPr lang="en-US" sz="1100" b="1" u="none" strike="noStrike" dirty="0">
                          <a:effectLst/>
                        </a:rPr>
                        <a:t>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</a:rPr>
                        <a:t>Error Response 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106900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*1.00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544244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112.99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*1.50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172450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500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143.90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*1.00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81761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1000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170.05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*0.30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049856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2000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443.89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932345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 dirty="0">
                          <a:effectLst/>
                        </a:rPr>
                        <a:t>30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 dirty="0">
                          <a:effectLst/>
                        </a:rPr>
                        <a:t>3000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15358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646.43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05222312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0" y="933638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following shows the results for WMS </a:t>
            </a:r>
            <a:r>
              <a:rPr lang="en-US" dirty="0" err="1"/>
              <a:t>getMap</a:t>
            </a:r>
            <a:r>
              <a:rPr lang="en-US" dirty="0"/>
              <a:t> requests for a 74x96 deg. NAVGEM Air Temperature 1 deg. grid (roughly size of Africa).  Each test run is performed in a loop of 100.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9955" y="6013938"/>
            <a:ext cx="8005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*Errors due to  “</a:t>
            </a:r>
            <a:r>
              <a:rPr lang="en-US" dirty="0" err="1" smtClean="0"/>
              <a:t>MismatchedReferenceSystemException</a:t>
            </a:r>
            <a:r>
              <a:rPr lang="en-US" dirty="0" smtClean="0"/>
              <a:t>:  The coordinate reference must be the same for all objects.”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61594"/>
              </p:ext>
            </p:extLst>
          </p:nvPr>
        </p:nvGraphicFramePr>
        <p:xfrm>
          <a:off x="1948947" y="5099807"/>
          <a:ext cx="5451229" cy="381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7577">
                  <a:extLst>
                    <a:ext uri="{9D8B030D-6E8A-4147-A177-3AD203B41FA5}">
                      <a16:colId xmlns:a16="http://schemas.microsoft.com/office/drawing/2014/main" val="226723589"/>
                    </a:ext>
                  </a:extLst>
                </a:gridCol>
                <a:gridCol w="608308">
                  <a:extLst>
                    <a:ext uri="{9D8B030D-6E8A-4147-A177-3AD203B41FA5}">
                      <a16:colId xmlns:a16="http://schemas.microsoft.com/office/drawing/2014/main" val="577573665"/>
                    </a:ext>
                  </a:extLst>
                </a:gridCol>
                <a:gridCol w="647705">
                  <a:extLst>
                    <a:ext uri="{9D8B030D-6E8A-4147-A177-3AD203B41FA5}">
                      <a16:colId xmlns:a16="http://schemas.microsoft.com/office/drawing/2014/main" val="2212368724"/>
                    </a:ext>
                  </a:extLst>
                </a:gridCol>
                <a:gridCol w="647705">
                  <a:extLst>
                    <a:ext uri="{9D8B030D-6E8A-4147-A177-3AD203B41FA5}">
                      <a16:colId xmlns:a16="http://schemas.microsoft.com/office/drawing/2014/main" val="1386016464"/>
                    </a:ext>
                  </a:extLst>
                </a:gridCol>
                <a:gridCol w="647705">
                  <a:extLst>
                    <a:ext uri="{9D8B030D-6E8A-4147-A177-3AD203B41FA5}">
                      <a16:colId xmlns:a16="http://schemas.microsoft.com/office/drawing/2014/main" val="275464957"/>
                    </a:ext>
                  </a:extLst>
                </a:gridCol>
                <a:gridCol w="647705">
                  <a:extLst>
                    <a:ext uri="{9D8B030D-6E8A-4147-A177-3AD203B41FA5}">
                      <a16:colId xmlns:a16="http://schemas.microsoft.com/office/drawing/2014/main" val="589335126"/>
                    </a:ext>
                  </a:extLst>
                </a:gridCol>
                <a:gridCol w="967855">
                  <a:extLst>
                    <a:ext uri="{9D8B030D-6E8A-4147-A177-3AD203B41FA5}">
                      <a16:colId xmlns:a16="http://schemas.microsoft.com/office/drawing/2014/main" val="3820434246"/>
                    </a:ext>
                  </a:extLst>
                </a:gridCol>
                <a:gridCol w="606669">
                  <a:extLst>
                    <a:ext uri="{9D8B030D-6E8A-4147-A177-3AD203B41FA5}">
                      <a16:colId xmlns:a16="http://schemas.microsoft.com/office/drawing/2014/main" val="191998531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 dirty="0" smtClean="0">
                          <a:effectLst/>
                        </a:rPr>
                        <a:t>30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 dirty="0" smtClean="0">
                          <a:effectLst/>
                        </a:rPr>
                        <a:t>3000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83.83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087877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 smtClean="0">
                          <a:effectLst/>
                        </a:rPr>
                        <a:t>40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 smtClean="0">
                          <a:effectLst/>
                        </a:rPr>
                        <a:t>4000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212.38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47267012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858076" y="4816203"/>
            <a:ext cx="5542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GeoServer</a:t>
            </a:r>
            <a:r>
              <a:rPr lang="en-US" dirty="0" smtClean="0"/>
              <a:t> v2.5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71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22788</TotalTime>
  <Words>380</Words>
  <Application>Microsoft Office PowerPoint</Application>
  <PresentationFormat>On-screen Show (4:3)</PresentationFormat>
  <Paragraphs>200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GeoServer v2.5 Bilinear</vt:lpstr>
      <vt:lpstr>GeoServer v2.13 Bilinear</vt:lpstr>
    </vt:vector>
  </TitlesOfParts>
  <Company>SPAWAR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Fernando Arroyo (CTR)</dc:creator>
  <cp:lastModifiedBy>Bessette-Halsema, Dominique E</cp:lastModifiedBy>
  <cp:revision>526</cp:revision>
  <cp:lastPrinted>2015-03-12T02:49:11Z</cp:lastPrinted>
  <dcterms:created xsi:type="dcterms:W3CDTF">2014-10-15T19:26:23Z</dcterms:created>
  <dcterms:modified xsi:type="dcterms:W3CDTF">2018-08-31T22:22:59Z</dcterms:modified>
</cp:coreProperties>
</file>