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57" r:id="rId6"/>
    <p:sldId id="258" r:id="rId7"/>
    <p:sldId id="263" r:id="rId8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644D5-9281-4AD9-B396-23E2C5657BF9}" type="datetimeFigureOut">
              <a:rPr lang="fr-FR" smtClean="0"/>
              <a:t>06/11/2018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0FC4F-7E44-4443-895D-6490346F2D4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203599"/>
            <a:ext cx="9144000" cy="149674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Security Classes For Software Updates for </a:t>
            </a:r>
            <a:r>
              <a:rPr lang="en-US" sz="4000" dirty="0" err="1" smtClean="0"/>
              <a:t>IoT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draft-urien-suit-security-classes-00.txt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3291830"/>
            <a:ext cx="6400800" cy="665212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Pascal.Urien@Telecom-ParisTech.fr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Scope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This draft attempts to define security classes for devices targeted by SUIT protocols.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device security is characterized by five </a:t>
            </a:r>
            <a:r>
              <a:rPr lang="en-US" smtClean="0"/>
              <a:t>boolean</a:t>
            </a:r>
            <a:r>
              <a:rPr lang="en-US" dirty="0" smtClean="0"/>
              <a:t> </a:t>
            </a:r>
            <a:r>
              <a:rPr lang="en-US" dirty="0"/>
              <a:t>security attributes: firmware loader (FLD), one time programmable memory (OTP), secure firmware loader (FLD-SEC), tamper resistant key (TRT-KEY) and diversified key (DIV-KEY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More Attributes needed ?</a:t>
            </a:r>
          </a:p>
          <a:p>
            <a:r>
              <a:rPr lang="en-US" dirty="0" smtClean="0"/>
              <a:t> This </a:t>
            </a:r>
            <a:r>
              <a:rPr lang="en-US" dirty="0"/>
              <a:t>classification creates 18 device classes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{FLD, OTP, FLD-SEC, TRT-KEY, DIV-KEY}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Goal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draft attempts to define security classes for devices targeted by SUIT protocols.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goal is to provide a qualitative estimation of </a:t>
            </a:r>
            <a:r>
              <a:rPr lang="en-US" b="1" i="1" dirty="0" smtClean="0"/>
              <a:t>risks</a:t>
            </a:r>
            <a:r>
              <a:rPr lang="en-US" dirty="0" smtClean="0"/>
              <a:t> </a:t>
            </a:r>
            <a:r>
              <a:rPr lang="en-US" dirty="0"/>
              <a:t>induced by firmware remote updates according to device logical and hardware security resources.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Device</a:t>
            </a:r>
            <a:r>
              <a:rPr lang="fr-FR" dirty="0" smtClean="0"/>
              <a:t> Architecture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611560" y="1563638"/>
            <a:ext cx="3384376" cy="20882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043608" y="1851670"/>
            <a:ext cx="1032655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NVM</a:t>
            </a:r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2699792" y="1851670"/>
            <a:ext cx="85812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OTP</a:t>
            </a:r>
            <a:endParaRPr lang="fr-FR" sz="3200" dirty="0"/>
          </a:p>
        </p:txBody>
      </p:sp>
      <p:sp>
        <p:nvSpPr>
          <p:cNvPr id="9" name="ZoneTexte 8"/>
          <p:cNvSpPr txBox="1"/>
          <p:nvPr/>
        </p:nvSpPr>
        <p:spPr>
          <a:xfrm>
            <a:off x="683568" y="2787774"/>
            <a:ext cx="3024336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3200" dirty="0" err="1" smtClean="0"/>
              <a:t>Firmware</a:t>
            </a:r>
            <a:r>
              <a:rPr lang="fr-FR" sz="3200" dirty="0" smtClean="0"/>
              <a:t> Loader</a:t>
            </a:r>
            <a:endParaRPr lang="fr-FR" sz="3200" dirty="0"/>
          </a:p>
        </p:txBody>
      </p:sp>
      <p:sp>
        <p:nvSpPr>
          <p:cNvPr id="10" name="Rectangle 9"/>
          <p:cNvSpPr/>
          <p:nvPr/>
        </p:nvSpPr>
        <p:spPr>
          <a:xfrm>
            <a:off x="5004048" y="1563638"/>
            <a:ext cx="3384376" cy="20882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5436096" y="1851670"/>
            <a:ext cx="1032655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NVM</a:t>
            </a:r>
            <a:endParaRPr lang="fr-FR" sz="3200" dirty="0"/>
          </a:p>
        </p:txBody>
      </p:sp>
      <p:sp>
        <p:nvSpPr>
          <p:cNvPr id="12" name="ZoneTexte 11"/>
          <p:cNvSpPr txBox="1"/>
          <p:nvPr/>
        </p:nvSpPr>
        <p:spPr>
          <a:xfrm>
            <a:off x="7092280" y="1851670"/>
            <a:ext cx="85812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3200" dirty="0" smtClean="0"/>
              <a:t>OTP</a:t>
            </a:r>
            <a:endParaRPr lang="fr-FR" sz="32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076056" y="2787774"/>
            <a:ext cx="3024336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3200" dirty="0" err="1" smtClean="0"/>
              <a:t>Firmware</a:t>
            </a:r>
            <a:r>
              <a:rPr lang="fr-FR" sz="3200" dirty="0" smtClean="0"/>
              <a:t> Loader</a:t>
            </a:r>
            <a:endParaRPr lang="fr-FR" sz="3200" dirty="0"/>
          </a:p>
        </p:txBody>
      </p:sp>
      <p:sp>
        <p:nvSpPr>
          <p:cNvPr id="14" name="ZoneTexte 13"/>
          <p:cNvSpPr txBox="1"/>
          <p:nvPr/>
        </p:nvSpPr>
        <p:spPr>
          <a:xfrm>
            <a:off x="755576" y="1059582"/>
            <a:ext cx="27572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/>
              <a:t>Main Processor</a:t>
            </a:r>
            <a:endParaRPr lang="fr-FR" sz="3200" dirty="0"/>
          </a:p>
        </p:txBody>
      </p:sp>
      <p:sp>
        <p:nvSpPr>
          <p:cNvPr id="15" name="ZoneTexte 14"/>
          <p:cNvSpPr txBox="1"/>
          <p:nvPr/>
        </p:nvSpPr>
        <p:spPr>
          <a:xfrm>
            <a:off x="4283968" y="915566"/>
            <a:ext cx="45470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/>
              <a:t>Communication Processor</a:t>
            </a:r>
            <a:endParaRPr lang="fr-FR" sz="3200" dirty="0"/>
          </a:p>
        </p:txBody>
      </p:sp>
      <p:sp>
        <p:nvSpPr>
          <p:cNvPr id="16" name="ZoneTexte 15"/>
          <p:cNvSpPr txBox="1"/>
          <p:nvPr/>
        </p:nvSpPr>
        <p:spPr>
          <a:xfrm>
            <a:off x="179512" y="3795886"/>
            <a:ext cx="58719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/>
              <a:t>Non Volatile Memory</a:t>
            </a:r>
          </a:p>
          <a:p>
            <a:r>
              <a:rPr lang="fr-FR" sz="3200" dirty="0" smtClean="0"/>
              <a:t>One Time Programmable Memory</a:t>
            </a:r>
            <a:endParaRPr lang="fr-FR" sz="3200" dirty="0"/>
          </a:p>
        </p:txBody>
      </p:sp>
      <p:sp>
        <p:nvSpPr>
          <p:cNvPr id="17" name="Rectangle 16"/>
          <p:cNvSpPr/>
          <p:nvPr/>
        </p:nvSpPr>
        <p:spPr>
          <a:xfrm>
            <a:off x="5940152" y="3795886"/>
            <a:ext cx="31518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Physical Protocols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11560" y="1419622"/>
            <a:ext cx="208823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FML=1</a:t>
            </a:r>
          </a:p>
          <a:p>
            <a:r>
              <a:rPr lang="en-US" dirty="0" smtClean="0"/>
              <a:t>Firmware Loader</a:t>
            </a:r>
          </a:p>
          <a:p>
            <a:pPr algn="ctr"/>
            <a:r>
              <a:rPr lang="en-US" dirty="0" smtClean="0"/>
              <a:t>"</a:t>
            </a:r>
            <a:r>
              <a:rPr lang="en-US" dirty="0" err="1" smtClean="0"/>
              <a:t>BootLoader</a:t>
            </a:r>
            <a:r>
              <a:rPr lang="en-US" dirty="0" smtClean="0"/>
              <a:t>"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228184" y="1491630"/>
            <a:ext cx="209627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FML=0</a:t>
            </a:r>
          </a:p>
          <a:p>
            <a:r>
              <a:rPr lang="en-US" dirty="0" smtClean="0"/>
              <a:t>No Firmware Loader</a:t>
            </a:r>
          </a:p>
          <a:p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3995936" y="339502"/>
            <a:ext cx="8118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Device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6156176" y="2715766"/>
            <a:ext cx="794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OTP=0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452320" y="2715766"/>
            <a:ext cx="84689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OTP=1 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3491880" y="1563638"/>
            <a:ext cx="190141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Physical Protocols</a:t>
            </a:r>
          </a:p>
          <a:p>
            <a:pPr algn="ctr"/>
            <a:r>
              <a:rPr lang="en-US" dirty="0" smtClean="0"/>
              <a:t>Serial - Parallel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5724128" y="3795886"/>
            <a:ext cx="1512168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No minimum device behavior is </a:t>
            </a:r>
            <a:r>
              <a:rPr lang="en-US" dirty="0" smtClean="0"/>
              <a:t>guaranteed</a:t>
            </a:r>
            <a:endParaRPr lang="fr-FR" dirty="0"/>
          </a:p>
        </p:txBody>
      </p:sp>
      <p:sp>
        <p:nvSpPr>
          <p:cNvPr id="12" name="Flèche vers le bas 11"/>
          <p:cNvSpPr/>
          <p:nvPr/>
        </p:nvSpPr>
        <p:spPr>
          <a:xfrm>
            <a:off x="7740352" y="3435846"/>
            <a:ext cx="360040" cy="576064"/>
          </a:xfrm>
          <a:prstGeom prst="downArrow">
            <a:avLst>
              <a:gd name="adj1" fmla="val 50000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Connecteur droit avec flèche 14"/>
          <p:cNvCxnSpPr>
            <a:stCxn id="7" idx="2"/>
            <a:endCxn id="5" idx="0"/>
          </p:cNvCxnSpPr>
          <p:nvPr/>
        </p:nvCxnSpPr>
        <p:spPr>
          <a:xfrm flipH="1">
            <a:off x="1655676" y="708834"/>
            <a:ext cx="2746205" cy="7107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7" idx="2"/>
            <a:endCxn id="6" idx="0"/>
          </p:cNvCxnSpPr>
          <p:nvPr/>
        </p:nvCxnSpPr>
        <p:spPr>
          <a:xfrm>
            <a:off x="4401881" y="708834"/>
            <a:ext cx="2874443" cy="7827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308304" y="4083918"/>
            <a:ext cx="1296144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Minimum </a:t>
            </a:r>
            <a:r>
              <a:rPr lang="en-US" dirty="0"/>
              <a:t>device </a:t>
            </a:r>
            <a:r>
              <a:rPr lang="en-US" dirty="0" smtClean="0"/>
              <a:t>behavior</a:t>
            </a:r>
            <a:endParaRPr lang="fr-FR" dirty="0"/>
          </a:p>
        </p:txBody>
      </p:sp>
      <p:sp>
        <p:nvSpPr>
          <p:cNvPr id="19" name="Flèche vers le bas 18"/>
          <p:cNvSpPr/>
          <p:nvPr/>
        </p:nvSpPr>
        <p:spPr>
          <a:xfrm>
            <a:off x="6372200" y="3219822"/>
            <a:ext cx="360040" cy="504056"/>
          </a:xfrm>
          <a:prstGeom prst="downArrow">
            <a:avLst>
              <a:gd name="adj1" fmla="val 50000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539552" y="2715766"/>
            <a:ext cx="794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OTP=1</a:t>
            </a: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1835696" y="2715766"/>
            <a:ext cx="84689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/>
              <a:t>OTP=0 </a:t>
            </a:r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1547664" y="3795886"/>
            <a:ext cx="1512168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No minimum device behavior is </a:t>
            </a:r>
            <a:r>
              <a:rPr lang="en-US" dirty="0" smtClean="0"/>
              <a:t>guaranteed</a:t>
            </a:r>
            <a:endParaRPr lang="fr-FR" dirty="0"/>
          </a:p>
        </p:txBody>
      </p:sp>
      <p:sp>
        <p:nvSpPr>
          <p:cNvPr id="26" name="Flèche vers le bas 25"/>
          <p:cNvSpPr/>
          <p:nvPr/>
        </p:nvSpPr>
        <p:spPr>
          <a:xfrm>
            <a:off x="2051720" y="3147814"/>
            <a:ext cx="360040" cy="576064"/>
          </a:xfrm>
          <a:prstGeom prst="downArrow">
            <a:avLst>
              <a:gd name="adj1" fmla="val 50000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179512" y="4011910"/>
            <a:ext cx="1296144" cy="9233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Minimum </a:t>
            </a:r>
            <a:r>
              <a:rPr lang="en-US" dirty="0"/>
              <a:t>device </a:t>
            </a:r>
            <a:r>
              <a:rPr lang="en-US" dirty="0" smtClean="0"/>
              <a:t>behavior</a:t>
            </a:r>
            <a:endParaRPr lang="fr-FR" dirty="0"/>
          </a:p>
        </p:txBody>
      </p:sp>
      <p:sp>
        <p:nvSpPr>
          <p:cNvPr id="28" name="Flèche vers le bas 27"/>
          <p:cNvSpPr/>
          <p:nvPr/>
        </p:nvSpPr>
        <p:spPr>
          <a:xfrm>
            <a:off x="755576" y="3435846"/>
            <a:ext cx="360040" cy="504056"/>
          </a:xfrm>
          <a:prstGeom prst="downArrow">
            <a:avLst>
              <a:gd name="adj1" fmla="val 50000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4" name="Connecteur droit avec flèche 33"/>
          <p:cNvCxnSpPr>
            <a:stCxn id="5" idx="2"/>
          </p:cNvCxnSpPr>
          <p:nvPr/>
        </p:nvCxnSpPr>
        <p:spPr>
          <a:xfrm flipH="1">
            <a:off x="899594" y="2342952"/>
            <a:ext cx="756082" cy="36352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5" idx="2"/>
            <a:endCxn id="24" idx="0"/>
          </p:cNvCxnSpPr>
          <p:nvPr/>
        </p:nvCxnSpPr>
        <p:spPr>
          <a:xfrm>
            <a:off x="1655676" y="2342952"/>
            <a:ext cx="603470" cy="37281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stCxn id="6" idx="2"/>
          </p:cNvCxnSpPr>
          <p:nvPr/>
        </p:nvCxnSpPr>
        <p:spPr>
          <a:xfrm>
            <a:off x="7276324" y="2414960"/>
            <a:ext cx="707458" cy="31358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>
            <a:endCxn id="8" idx="0"/>
          </p:cNvCxnSpPr>
          <p:nvPr/>
        </p:nvCxnSpPr>
        <p:spPr>
          <a:xfrm flipH="1">
            <a:off x="6553176" y="2427734"/>
            <a:ext cx="729620" cy="28803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179512" y="3075806"/>
            <a:ext cx="1511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Part of Loader</a:t>
            </a:r>
            <a:endParaRPr lang="fr-FR" dirty="0"/>
          </a:p>
        </p:txBody>
      </p:sp>
      <p:sp>
        <p:nvSpPr>
          <p:cNvPr id="48" name="ZoneTexte 47"/>
          <p:cNvSpPr txBox="1"/>
          <p:nvPr/>
        </p:nvSpPr>
        <p:spPr>
          <a:xfrm>
            <a:off x="7164288" y="3075806"/>
            <a:ext cx="1751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Part of </a:t>
            </a:r>
            <a:r>
              <a:rPr lang="fr-FR" dirty="0" err="1" smtClean="0"/>
              <a:t>Firmware</a:t>
            </a:r>
            <a:endParaRPr lang="fr-FR" dirty="0"/>
          </a:p>
        </p:txBody>
      </p:sp>
      <p:sp>
        <p:nvSpPr>
          <p:cNvPr id="49" name="Rectangle 48"/>
          <p:cNvSpPr/>
          <p:nvPr/>
        </p:nvSpPr>
        <p:spPr>
          <a:xfrm>
            <a:off x="3419872" y="2283718"/>
            <a:ext cx="20370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Supply</a:t>
            </a:r>
            <a:r>
              <a:rPr lang="fr-FR" dirty="0" smtClean="0"/>
              <a:t> </a:t>
            </a:r>
            <a:r>
              <a:rPr lang="fr-FR" dirty="0"/>
              <a:t>C</a:t>
            </a:r>
            <a:r>
              <a:rPr lang="fr-FR" dirty="0" smtClean="0"/>
              <a:t>hain </a:t>
            </a:r>
            <a:r>
              <a:rPr lang="fr-FR" dirty="0" err="1" smtClean="0"/>
              <a:t>Attack</a:t>
            </a:r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>
            <a:off x="4211960" y="2859782"/>
            <a:ext cx="1800200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*{0,0} HTTPS </a:t>
            </a:r>
            <a:r>
              <a:rPr lang="fr-FR" dirty="0" err="1" smtClean="0"/>
              <a:t>Firmware</a:t>
            </a:r>
            <a:r>
              <a:rPr lang="fr-FR" dirty="0" smtClean="0"/>
              <a:t> update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03648" y="123478"/>
            <a:ext cx="177247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FML=1</a:t>
            </a:r>
          </a:p>
          <a:p>
            <a:r>
              <a:rPr lang="en-US" dirty="0" smtClean="0"/>
              <a:t>Firmware Loader</a:t>
            </a:r>
          </a:p>
          <a:p>
            <a:pPr algn="ctr"/>
            <a:r>
              <a:rPr lang="en-US" dirty="0" smtClean="0"/>
              <a:t>"</a:t>
            </a:r>
            <a:r>
              <a:rPr lang="en-US" dirty="0" err="1" smtClean="0"/>
              <a:t>BootLoader</a:t>
            </a:r>
            <a:r>
              <a:rPr lang="en-US" dirty="0" smtClean="0"/>
              <a:t>"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79512" y="1419622"/>
            <a:ext cx="429361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One Time Programmable Memory, OTP</a:t>
            </a:r>
            <a:r>
              <a:rPr lang="en-US" dirty="0" smtClean="0"/>
              <a:t>=0/1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95536" y="2211710"/>
            <a:ext cx="3850093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Secure Firmware Loader, </a:t>
            </a:r>
            <a:r>
              <a:rPr lang="en-US" dirty="0" smtClean="0"/>
              <a:t>FLD-SEC = 0/1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572000" y="1995686"/>
            <a:ext cx="2339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Symmetric</a:t>
            </a:r>
          </a:p>
          <a:p>
            <a:r>
              <a:rPr lang="en-US" dirty="0" smtClean="0"/>
              <a:t>Asymmetric</a:t>
            </a:r>
          </a:p>
          <a:p>
            <a:r>
              <a:rPr lang="en-US" dirty="0" smtClean="0"/>
              <a:t>Certificate</a:t>
            </a:r>
          </a:p>
          <a:p>
            <a:r>
              <a:rPr lang="en-US" dirty="0" smtClean="0"/>
              <a:t>Post –Quantum Crypto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67544" y="3075806"/>
            <a:ext cx="3527504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Tamper Resistant Key, </a:t>
            </a:r>
            <a:r>
              <a:rPr lang="en-US" dirty="0" smtClean="0"/>
              <a:t>TRT-KEY= 0/1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4572000" y="3219822"/>
            <a:ext cx="2448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Side Channel </a:t>
            </a:r>
            <a:r>
              <a:rPr lang="en-US" dirty="0"/>
              <a:t> </a:t>
            </a:r>
            <a:r>
              <a:rPr lang="en-US" dirty="0" smtClean="0"/>
              <a:t>Attacks enable key recovery 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827584" y="3867894"/>
            <a:ext cx="2897460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Diversified Key, </a:t>
            </a:r>
            <a:r>
              <a:rPr lang="en-US" dirty="0" smtClean="0"/>
              <a:t>DIV-KEY =0/1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4644008" y="4011910"/>
            <a:ext cx="38884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use of diversified secrets keys limits the side channel attack </a:t>
            </a:r>
            <a:r>
              <a:rPr lang="en-US" dirty="0" smtClean="0"/>
              <a:t>effect to a single device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4572000" y="1275606"/>
            <a:ext cx="2339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it possible to erase the bootloader ?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539552" y="4515966"/>
            <a:ext cx="3267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Exemple Bank </a:t>
            </a:r>
            <a:r>
              <a:rPr lang="fr-FR" dirty="0" err="1" smtClean="0"/>
              <a:t>Card</a:t>
            </a:r>
            <a:r>
              <a:rPr lang="fr-FR" dirty="0" smtClean="0"/>
              <a:t>  = { 1,1,1,1,1}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Questions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279</Words>
  <Application>Microsoft Office PowerPoint</Application>
  <PresentationFormat>Affichage à l'écran (16:9)</PresentationFormat>
  <Paragraphs>59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Security Classes For Software Updates for IoT draft-urien-suit-security-classes-00.txt</vt:lpstr>
      <vt:lpstr>Scope</vt:lpstr>
      <vt:lpstr>Goal</vt:lpstr>
      <vt:lpstr>Device Architecture</vt:lpstr>
      <vt:lpstr>Diapositive 5</vt:lpstr>
      <vt:lpstr>Diapositive 6</vt:lpstr>
      <vt:lpstr>Questions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pascal</dc:creator>
  <cp:lastModifiedBy>pascal</cp:lastModifiedBy>
  <cp:revision>14</cp:revision>
  <dcterms:created xsi:type="dcterms:W3CDTF">2018-11-06T11:16:36Z</dcterms:created>
  <dcterms:modified xsi:type="dcterms:W3CDTF">2018-11-06T13:13:55Z</dcterms:modified>
</cp:coreProperties>
</file>