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00FF"/>
    <a:srgbClr val="FF00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582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F64B-7351-4B05-8A0E-5B562948701C}" type="datetimeFigureOut">
              <a:rPr lang="en-US" smtClean="0"/>
              <a:pPr/>
              <a:t>4/13/2009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1EB2B-9FE4-4D84-8EDA-7CE4B65D06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F64B-7351-4B05-8A0E-5B562948701C}" type="datetimeFigureOut">
              <a:rPr lang="en-US" smtClean="0"/>
              <a:pPr/>
              <a:t>4/13/2009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1EB2B-9FE4-4D84-8EDA-7CE4B65D06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F64B-7351-4B05-8A0E-5B562948701C}" type="datetimeFigureOut">
              <a:rPr lang="en-US" smtClean="0"/>
              <a:pPr/>
              <a:t>4/13/2009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1EB2B-9FE4-4D84-8EDA-7CE4B65D06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F64B-7351-4B05-8A0E-5B562948701C}" type="datetimeFigureOut">
              <a:rPr lang="en-US" smtClean="0"/>
              <a:pPr/>
              <a:t>4/13/2009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1EB2B-9FE4-4D84-8EDA-7CE4B65D06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F64B-7351-4B05-8A0E-5B562948701C}" type="datetimeFigureOut">
              <a:rPr lang="en-US" smtClean="0"/>
              <a:pPr/>
              <a:t>4/13/2009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1EB2B-9FE4-4D84-8EDA-7CE4B65D06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F64B-7351-4B05-8A0E-5B562948701C}" type="datetimeFigureOut">
              <a:rPr lang="en-US" smtClean="0"/>
              <a:pPr/>
              <a:t>4/13/2009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1EB2B-9FE4-4D84-8EDA-7CE4B65D06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F64B-7351-4B05-8A0E-5B562948701C}" type="datetimeFigureOut">
              <a:rPr lang="en-US" smtClean="0"/>
              <a:pPr/>
              <a:t>4/13/2009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1EB2B-9FE4-4D84-8EDA-7CE4B65D06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F64B-7351-4B05-8A0E-5B562948701C}" type="datetimeFigureOut">
              <a:rPr lang="en-US" smtClean="0"/>
              <a:pPr/>
              <a:t>4/13/2009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1EB2B-9FE4-4D84-8EDA-7CE4B65D06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F64B-7351-4B05-8A0E-5B562948701C}" type="datetimeFigureOut">
              <a:rPr lang="en-US" smtClean="0"/>
              <a:pPr/>
              <a:t>4/13/2009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1EB2B-9FE4-4D84-8EDA-7CE4B65D06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F64B-7351-4B05-8A0E-5B562948701C}" type="datetimeFigureOut">
              <a:rPr lang="en-US" smtClean="0"/>
              <a:pPr/>
              <a:t>4/13/2009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1EB2B-9FE4-4D84-8EDA-7CE4B65D06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ECF64B-7351-4B05-8A0E-5B562948701C}" type="datetimeFigureOut">
              <a:rPr lang="en-US" smtClean="0"/>
              <a:pPr/>
              <a:t>4/13/2009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21EB2B-9FE4-4D84-8EDA-7CE4B65D0687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ECF64B-7351-4B05-8A0E-5B562948701C}" type="datetimeFigureOut">
              <a:rPr lang="en-US" smtClean="0"/>
              <a:pPr/>
              <a:t>4/13/2009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21EB2B-9FE4-4D84-8EDA-7CE4B65D0687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2643174" y="1571612"/>
            <a:ext cx="2928958" cy="2859108"/>
            <a:chOff x="2643174" y="500042"/>
            <a:chExt cx="2928958" cy="2859108"/>
          </a:xfrm>
        </p:grpSpPr>
        <p:cxnSp>
          <p:nvCxnSpPr>
            <p:cNvPr id="8" name="Straight Connector 7"/>
            <p:cNvCxnSpPr/>
            <p:nvPr/>
          </p:nvCxnSpPr>
          <p:spPr>
            <a:xfrm>
              <a:off x="2643174" y="3357562"/>
              <a:ext cx="2928958" cy="158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5400000" flipH="1" flipV="1">
              <a:off x="2643174" y="500042"/>
              <a:ext cx="2857520" cy="285752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H="1">
              <a:off x="4107653" y="1893083"/>
              <a:ext cx="2857520" cy="71438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Rectangle 14"/>
          <p:cNvSpPr/>
          <p:nvPr/>
        </p:nvSpPr>
        <p:spPr>
          <a:xfrm>
            <a:off x="2071670" y="4071942"/>
            <a:ext cx="52857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</a:t>
            </a:r>
            <a:endParaRPr lang="en-U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472181" y="1071546"/>
            <a:ext cx="52857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</a:t>
            </a:r>
            <a:endParaRPr lang="en-U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500694" y="4000504"/>
            <a:ext cx="52857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</a:t>
            </a:r>
            <a:endParaRPr lang="en-U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357818" y="4071942"/>
            <a:ext cx="214314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Arc 18"/>
          <p:cNvSpPr/>
          <p:nvPr/>
        </p:nvSpPr>
        <p:spPr>
          <a:xfrm>
            <a:off x="2786050" y="4214818"/>
            <a:ext cx="357190" cy="357190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1" name="TextBox 10"/>
          <p:cNvSpPr txBox="1"/>
          <p:nvPr/>
        </p:nvSpPr>
        <p:spPr>
          <a:xfrm>
            <a:off x="357158" y="357166"/>
            <a:ext cx="685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value of Trigonometric Ratios  of  0</a:t>
            </a:r>
            <a:r>
              <a:rPr lang="en-US" sz="3200" baseline="30000" dirty="0" smtClean="0"/>
              <a:t>o</a:t>
            </a:r>
            <a:endParaRPr lang="en-US" sz="3200" baseline="30000" dirty="0"/>
          </a:p>
        </p:txBody>
      </p:sp>
      <p:sp>
        <p:nvSpPr>
          <p:cNvPr id="13" name="TextBox 12"/>
          <p:cNvSpPr txBox="1"/>
          <p:nvPr/>
        </p:nvSpPr>
        <p:spPr>
          <a:xfrm>
            <a:off x="428596" y="1357298"/>
            <a:ext cx="35719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  </a:t>
            </a:r>
            <a:r>
              <a:rPr lang="en-US" sz="2400" dirty="0" smtClean="0">
                <a:latin typeface="Bookman Old Style"/>
              </a:rPr>
              <a:t>∟</a:t>
            </a:r>
            <a:r>
              <a:rPr lang="en-US" sz="2400" dirty="0" smtClean="0"/>
              <a:t>A  is reference angle 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6429388" y="1857364"/>
            <a:ext cx="2214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AB</a:t>
            </a:r>
            <a:r>
              <a:rPr lang="en-US" sz="2000" dirty="0" smtClean="0"/>
              <a:t> is hypotenuse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6429388" y="2345288"/>
            <a:ext cx="2214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BC</a:t>
            </a:r>
            <a:r>
              <a:rPr lang="en-US" sz="2000" dirty="0" smtClean="0"/>
              <a:t> is opposite side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6429388" y="2845354"/>
            <a:ext cx="2143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AC</a:t>
            </a:r>
            <a:r>
              <a:rPr lang="en-US" sz="2000" dirty="0" smtClean="0"/>
              <a:t> is adjacent side</a:t>
            </a:r>
            <a:endParaRPr lang="en-US" sz="2000" dirty="0"/>
          </a:p>
        </p:txBody>
      </p:sp>
      <p:sp>
        <p:nvSpPr>
          <p:cNvPr id="25" name="TextBox 24"/>
          <p:cNvSpPr txBox="1"/>
          <p:nvPr/>
        </p:nvSpPr>
        <p:spPr>
          <a:xfrm>
            <a:off x="357158" y="5286388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Sin </a:t>
            </a:r>
            <a:r>
              <a:rPr lang="el-GR" sz="2400" dirty="0" smtClean="0">
                <a:solidFill>
                  <a:prstClr val="black"/>
                </a:solidFill>
                <a:latin typeface="Bookman Old Style"/>
              </a:rPr>
              <a:t>θ</a:t>
            </a:r>
            <a:r>
              <a:rPr lang="en-US" sz="2400" dirty="0" smtClean="0">
                <a:solidFill>
                  <a:prstClr val="black"/>
                </a:solidFill>
                <a:latin typeface="Bookman Old Style"/>
              </a:rPr>
              <a:t> </a:t>
            </a:r>
            <a:r>
              <a:rPr lang="en-US" sz="2400" dirty="0" smtClean="0"/>
              <a:t> = BC / AB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357158" y="5774312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Cos </a:t>
            </a:r>
            <a:r>
              <a:rPr lang="el-GR" sz="2400" dirty="0" smtClean="0">
                <a:solidFill>
                  <a:prstClr val="black"/>
                </a:solidFill>
                <a:latin typeface="Bookman Old Style"/>
              </a:rPr>
              <a:t>θ</a:t>
            </a:r>
            <a:r>
              <a:rPr lang="en-US" sz="2400" dirty="0" smtClean="0">
                <a:solidFill>
                  <a:prstClr val="black"/>
                </a:solidFill>
                <a:latin typeface="Bookman Old Style"/>
              </a:rPr>
              <a:t> </a:t>
            </a:r>
            <a:r>
              <a:rPr lang="en-US" sz="2400" dirty="0" smtClean="0"/>
              <a:t> = AC / AB</a:t>
            </a:r>
            <a:endParaRPr lang="en-US" sz="2400" dirty="0"/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643174" y="4429132"/>
            <a:ext cx="292895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2643174" y="1571612"/>
            <a:ext cx="2857520" cy="2857520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 flipH="1">
            <a:off x="4358736" y="3215736"/>
            <a:ext cx="2357454" cy="69337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071670" y="4071942"/>
            <a:ext cx="52857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</a:t>
            </a:r>
            <a:endParaRPr lang="en-U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472181" y="1500174"/>
            <a:ext cx="52857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</a:t>
            </a:r>
            <a:endParaRPr lang="en-U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500694" y="4000504"/>
            <a:ext cx="52857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</a:t>
            </a:r>
            <a:endParaRPr lang="en-U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357818" y="4071942"/>
            <a:ext cx="214314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Arc 18"/>
          <p:cNvSpPr/>
          <p:nvPr/>
        </p:nvSpPr>
        <p:spPr>
          <a:xfrm>
            <a:off x="2786050" y="4214818"/>
            <a:ext cx="357190" cy="357190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2643174" y="2000240"/>
            <a:ext cx="2857520" cy="2428892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5219704" y="1852602"/>
            <a:ext cx="571504" cy="9524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7158" y="357166"/>
            <a:ext cx="685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value of Trigonometric Ratios  of  0</a:t>
            </a:r>
            <a:r>
              <a:rPr lang="en-US" sz="3200" baseline="30000" dirty="0" smtClean="0"/>
              <a:t>o</a:t>
            </a:r>
            <a:endParaRPr lang="en-US" sz="3200" baseline="30000" dirty="0"/>
          </a:p>
        </p:txBody>
      </p:sp>
      <p:sp>
        <p:nvSpPr>
          <p:cNvPr id="20" name="TextBox 19"/>
          <p:cNvSpPr txBox="1"/>
          <p:nvPr/>
        </p:nvSpPr>
        <p:spPr>
          <a:xfrm>
            <a:off x="6429388" y="1857364"/>
            <a:ext cx="2214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AB</a:t>
            </a:r>
            <a:r>
              <a:rPr lang="en-US" sz="2000" dirty="0" smtClean="0"/>
              <a:t> is hypotenuse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6429388" y="2345288"/>
            <a:ext cx="2214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BC</a:t>
            </a:r>
            <a:r>
              <a:rPr lang="en-US" sz="2000" dirty="0" smtClean="0"/>
              <a:t> is opposite side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6429388" y="2845354"/>
            <a:ext cx="2143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AC</a:t>
            </a:r>
            <a:r>
              <a:rPr lang="en-US" sz="2000" dirty="0" smtClean="0"/>
              <a:t> is adjacent side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357158" y="5286388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Sin </a:t>
            </a:r>
            <a:r>
              <a:rPr lang="el-GR" sz="2400" dirty="0" smtClean="0">
                <a:solidFill>
                  <a:prstClr val="black"/>
                </a:solidFill>
                <a:latin typeface="Bookman Old Style"/>
              </a:rPr>
              <a:t>θ</a:t>
            </a:r>
            <a:r>
              <a:rPr lang="en-US" sz="2400" dirty="0" smtClean="0">
                <a:solidFill>
                  <a:prstClr val="black"/>
                </a:solidFill>
                <a:latin typeface="Bookman Old Style"/>
              </a:rPr>
              <a:t> </a:t>
            </a:r>
            <a:r>
              <a:rPr lang="en-US" sz="2400" dirty="0" smtClean="0"/>
              <a:t> = BC / AB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357158" y="5774312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Cos </a:t>
            </a:r>
            <a:r>
              <a:rPr lang="el-GR" sz="2400" dirty="0" smtClean="0">
                <a:solidFill>
                  <a:prstClr val="black"/>
                </a:solidFill>
                <a:latin typeface="Bookman Old Style"/>
              </a:rPr>
              <a:t>θ</a:t>
            </a:r>
            <a:r>
              <a:rPr lang="en-US" sz="2400" dirty="0" smtClean="0">
                <a:solidFill>
                  <a:prstClr val="black"/>
                </a:solidFill>
                <a:latin typeface="Bookman Old Style"/>
              </a:rPr>
              <a:t> </a:t>
            </a:r>
            <a:r>
              <a:rPr lang="en-US" sz="2400" dirty="0" smtClean="0"/>
              <a:t> = AC / AB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71406" y="1357298"/>
            <a:ext cx="307183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Note 1 : </a:t>
            </a:r>
            <a:r>
              <a:rPr lang="en-US" sz="2000" dirty="0" smtClean="0">
                <a:latin typeface="Bookman Old Style"/>
              </a:rPr>
              <a:t>∟</a:t>
            </a:r>
            <a:r>
              <a:rPr lang="en-US" sz="2000" dirty="0" smtClean="0"/>
              <a:t>A is decreasing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71406" y="1928802"/>
            <a:ext cx="4857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Note 2 : Opposite side BC  is decreasing</a:t>
            </a:r>
            <a:endParaRPr lang="en-US" sz="2000" dirty="0"/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643174" y="4429132"/>
            <a:ext cx="292895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2643174" y="1571612"/>
            <a:ext cx="2857520" cy="2857520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16200000" flipH="1">
            <a:off x="4572000" y="3429000"/>
            <a:ext cx="1928826" cy="7143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071670" y="4071942"/>
            <a:ext cx="52857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</a:t>
            </a:r>
            <a:endParaRPr lang="en-U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472181" y="2000240"/>
            <a:ext cx="52857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</a:t>
            </a:r>
            <a:endParaRPr lang="en-U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500694" y="4000504"/>
            <a:ext cx="52857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</a:t>
            </a:r>
            <a:endParaRPr lang="en-U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357818" y="4071942"/>
            <a:ext cx="214314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Arc 18"/>
          <p:cNvSpPr/>
          <p:nvPr/>
        </p:nvSpPr>
        <p:spPr>
          <a:xfrm>
            <a:off x="2786050" y="4214818"/>
            <a:ext cx="357190" cy="357190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2643174" y="2500306"/>
            <a:ext cx="2857520" cy="1928826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5400000" flipH="1" flipV="1">
            <a:off x="5005390" y="2066916"/>
            <a:ext cx="1000132" cy="9524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7158" y="357166"/>
            <a:ext cx="685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value of Trigonometric Ratios  of  0</a:t>
            </a:r>
            <a:r>
              <a:rPr lang="en-US" sz="3200" baseline="30000" dirty="0" smtClean="0"/>
              <a:t>o</a:t>
            </a:r>
            <a:endParaRPr lang="en-US" sz="3200" baseline="30000" dirty="0"/>
          </a:p>
        </p:txBody>
      </p:sp>
      <p:sp>
        <p:nvSpPr>
          <p:cNvPr id="20" name="TextBox 19"/>
          <p:cNvSpPr txBox="1"/>
          <p:nvPr/>
        </p:nvSpPr>
        <p:spPr>
          <a:xfrm>
            <a:off x="6429388" y="1857364"/>
            <a:ext cx="2214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AB</a:t>
            </a:r>
            <a:r>
              <a:rPr lang="en-US" sz="2000" dirty="0" smtClean="0"/>
              <a:t> is hypotenuse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6429388" y="2345288"/>
            <a:ext cx="2214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BC</a:t>
            </a:r>
            <a:r>
              <a:rPr lang="en-US" sz="2000" dirty="0" smtClean="0"/>
              <a:t> is opposite side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6429388" y="2845354"/>
            <a:ext cx="2143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AC</a:t>
            </a:r>
            <a:r>
              <a:rPr lang="en-US" sz="2000" dirty="0" smtClean="0"/>
              <a:t> is adjacent side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357158" y="5286388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Sin </a:t>
            </a:r>
            <a:r>
              <a:rPr lang="el-GR" sz="2400" dirty="0" smtClean="0">
                <a:solidFill>
                  <a:prstClr val="black"/>
                </a:solidFill>
                <a:latin typeface="Bookman Old Style"/>
              </a:rPr>
              <a:t>θ</a:t>
            </a:r>
            <a:r>
              <a:rPr lang="en-US" sz="2400" dirty="0" smtClean="0">
                <a:solidFill>
                  <a:prstClr val="black"/>
                </a:solidFill>
                <a:latin typeface="Bookman Old Style"/>
              </a:rPr>
              <a:t> </a:t>
            </a:r>
            <a:r>
              <a:rPr lang="en-US" sz="2400" dirty="0" smtClean="0"/>
              <a:t> = BC / AB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357158" y="5774312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Cos </a:t>
            </a:r>
            <a:r>
              <a:rPr lang="el-GR" sz="2400" dirty="0" smtClean="0">
                <a:solidFill>
                  <a:prstClr val="black"/>
                </a:solidFill>
                <a:latin typeface="Bookman Old Style"/>
              </a:rPr>
              <a:t>θ</a:t>
            </a:r>
            <a:r>
              <a:rPr lang="en-US" sz="2400" dirty="0" smtClean="0">
                <a:solidFill>
                  <a:prstClr val="black"/>
                </a:solidFill>
                <a:latin typeface="Bookman Old Style"/>
              </a:rPr>
              <a:t> </a:t>
            </a:r>
            <a:r>
              <a:rPr lang="en-US" sz="2400" dirty="0" smtClean="0"/>
              <a:t> = AC / AB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71406" y="1357298"/>
            <a:ext cx="36433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Note 1 : </a:t>
            </a:r>
            <a:r>
              <a:rPr lang="en-US" sz="2000" dirty="0" smtClean="0">
                <a:latin typeface="Bookman Old Style"/>
              </a:rPr>
              <a:t>∟</a:t>
            </a:r>
            <a:r>
              <a:rPr lang="en-US" sz="2000" dirty="0" smtClean="0"/>
              <a:t>A is </a:t>
            </a:r>
            <a:r>
              <a:rPr lang="en-US" sz="2000" dirty="0" smtClean="0">
                <a:solidFill>
                  <a:srgbClr val="FF0000"/>
                </a:solidFill>
              </a:rPr>
              <a:t>again</a:t>
            </a:r>
            <a:r>
              <a:rPr lang="en-US" sz="2000" dirty="0" smtClean="0"/>
              <a:t> decreasing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71406" y="1785926"/>
            <a:ext cx="4857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Note 2 : Opposite side BC  is </a:t>
            </a:r>
            <a:r>
              <a:rPr lang="en-US" sz="2000" dirty="0" smtClean="0">
                <a:solidFill>
                  <a:srgbClr val="00B0F0"/>
                </a:solidFill>
              </a:rPr>
              <a:t>again</a:t>
            </a:r>
            <a:r>
              <a:rPr lang="en-US" sz="2000" dirty="0" smtClean="0"/>
              <a:t> decreasing</a:t>
            </a:r>
            <a:endParaRPr lang="en-US" sz="2000" dirty="0"/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643174" y="4429132"/>
            <a:ext cx="292895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2643174" y="1571612"/>
            <a:ext cx="2857520" cy="2857520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4892677" y="3750471"/>
            <a:ext cx="1358116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071670" y="4071942"/>
            <a:ext cx="52857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</a:t>
            </a:r>
            <a:endParaRPr lang="en-U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543619" y="2568355"/>
            <a:ext cx="52857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</a:t>
            </a:r>
            <a:endParaRPr lang="en-U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500694" y="4000504"/>
            <a:ext cx="52857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</a:t>
            </a:r>
            <a:endParaRPr lang="en-U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357818" y="4071942"/>
            <a:ext cx="214314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Arc 18"/>
          <p:cNvSpPr/>
          <p:nvPr/>
        </p:nvSpPr>
        <p:spPr>
          <a:xfrm>
            <a:off x="2786050" y="4286256"/>
            <a:ext cx="357190" cy="357190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2643174" y="3071810"/>
            <a:ext cx="2928958" cy="1357322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V="1">
            <a:off x="4826795" y="2255035"/>
            <a:ext cx="1428760" cy="61914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7158" y="357166"/>
            <a:ext cx="685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value of Trigonometric Ratios  of  0</a:t>
            </a:r>
            <a:r>
              <a:rPr lang="en-US" sz="3200" baseline="30000" dirty="0" smtClean="0"/>
              <a:t>o</a:t>
            </a:r>
            <a:endParaRPr lang="en-US" sz="3200" baseline="30000" dirty="0"/>
          </a:p>
        </p:txBody>
      </p:sp>
      <p:sp>
        <p:nvSpPr>
          <p:cNvPr id="20" name="TextBox 19"/>
          <p:cNvSpPr txBox="1"/>
          <p:nvPr/>
        </p:nvSpPr>
        <p:spPr>
          <a:xfrm>
            <a:off x="6429388" y="1857364"/>
            <a:ext cx="2214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AB</a:t>
            </a:r>
            <a:r>
              <a:rPr lang="en-US" sz="2000" dirty="0" smtClean="0"/>
              <a:t> is hypotenuse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6429388" y="2345288"/>
            <a:ext cx="2214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BC</a:t>
            </a:r>
            <a:r>
              <a:rPr lang="en-US" sz="2000" dirty="0" smtClean="0"/>
              <a:t> is opposite side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6429388" y="2845354"/>
            <a:ext cx="2143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AC</a:t>
            </a:r>
            <a:r>
              <a:rPr lang="en-US" sz="2000" dirty="0" smtClean="0"/>
              <a:t> is adjacent side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357158" y="5286388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Sin </a:t>
            </a:r>
            <a:r>
              <a:rPr lang="el-GR" sz="2400" dirty="0" smtClean="0">
                <a:solidFill>
                  <a:prstClr val="black"/>
                </a:solidFill>
                <a:latin typeface="Bookman Old Style"/>
              </a:rPr>
              <a:t>θ</a:t>
            </a:r>
            <a:r>
              <a:rPr lang="en-US" sz="2400" dirty="0" smtClean="0">
                <a:solidFill>
                  <a:prstClr val="black"/>
                </a:solidFill>
                <a:latin typeface="Bookman Old Style"/>
              </a:rPr>
              <a:t> </a:t>
            </a:r>
            <a:r>
              <a:rPr lang="en-US" sz="2400" dirty="0" smtClean="0"/>
              <a:t> = BC / AB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357158" y="5774312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Cos </a:t>
            </a:r>
            <a:r>
              <a:rPr lang="el-GR" sz="2400" dirty="0" smtClean="0">
                <a:solidFill>
                  <a:prstClr val="black"/>
                </a:solidFill>
                <a:latin typeface="Bookman Old Style"/>
              </a:rPr>
              <a:t>θ</a:t>
            </a:r>
            <a:r>
              <a:rPr lang="en-US" sz="2400" dirty="0" smtClean="0">
                <a:solidFill>
                  <a:prstClr val="black"/>
                </a:solidFill>
                <a:latin typeface="Bookman Old Style"/>
              </a:rPr>
              <a:t> </a:t>
            </a:r>
            <a:r>
              <a:rPr lang="en-US" sz="2400" dirty="0" smtClean="0"/>
              <a:t> = AC / AB</a:t>
            </a:r>
            <a:endParaRPr lang="en-US" sz="2400" dirty="0"/>
          </a:p>
        </p:txBody>
      </p:sp>
      <p:sp>
        <p:nvSpPr>
          <p:cNvPr id="28" name="TextBox 27"/>
          <p:cNvSpPr txBox="1"/>
          <p:nvPr/>
        </p:nvSpPr>
        <p:spPr>
          <a:xfrm>
            <a:off x="71406" y="1357298"/>
            <a:ext cx="364333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Note 1 : </a:t>
            </a:r>
            <a:r>
              <a:rPr lang="en-US" sz="2000" dirty="0" smtClean="0">
                <a:latin typeface="Bookman Old Style"/>
              </a:rPr>
              <a:t>∟</a:t>
            </a:r>
            <a:r>
              <a:rPr lang="en-US" sz="2000" dirty="0" smtClean="0"/>
              <a:t>A is </a:t>
            </a:r>
            <a:r>
              <a:rPr lang="en-US" sz="2000" dirty="0" smtClean="0">
                <a:solidFill>
                  <a:srgbClr val="7030A0"/>
                </a:solidFill>
              </a:rPr>
              <a:t>again</a:t>
            </a:r>
            <a:r>
              <a:rPr lang="en-US" sz="2000" dirty="0" smtClean="0"/>
              <a:t> decreasing</a:t>
            </a:r>
            <a:endParaRPr lang="en-US" sz="2000" dirty="0"/>
          </a:p>
        </p:txBody>
      </p:sp>
      <p:sp>
        <p:nvSpPr>
          <p:cNvPr id="29" name="TextBox 28"/>
          <p:cNvSpPr txBox="1"/>
          <p:nvPr/>
        </p:nvSpPr>
        <p:spPr>
          <a:xfrm>
            <a:off x="71406" y="1785926"/>
            <a:ext cx="4857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Note 2 : Opposite side BC  is </a:t>
            </a:r>
            <a:r>
              <a:rPr lang="en-US" sz="2000" dirty="0" smtClean="0">
                <a:solidFill>
                  <a:schemeClr val="accent6">
                    <a:lumMod val="75000"/>
                  </a:schemeClr>
                </a:solidFill>
              </a:rPr>
              <a:t>again</a:t>
            </a:r>
            <a:r>
              <a:rPr lang="en-US" sz="2000" dirty="0" smtClean="0"/>
              <a:t> decreasing</a:t>
            </a:r>
            <a:endParaRPr lang="en-US" sz="2000" dirty="0"/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643174" y="4429132"/>
            <a:ext cx="292895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2643174" y="1571612"/>
            <a:ext cx="2857520" cy="2857520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5178429" y="4036223"/>
            <a:ext cx="786612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071670" y="4071942"/>
            <a:ext cx="52857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</a:t>
            </a:r>
            <a:endParaRPr lang="en-U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543619" y="3139859"/>
            <a:ext cx="52857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</a:t>
            </a:r>
            <a:endParaRPr lang="en-U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500694" y="4000504"/>
            <a:ext cx="52857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</a:t>
            </a:r>
            <a:endParaRPr lang="en-U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357818" y="4071942"/>
            <a:ext cx="214314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Arc 18"/>
          <p:cNvSpPr/>
          <p:nvPr/>
        </p:nvSpPr>
        <p:spPr>
          <a:xfrm>
            <a:off x="2857488" y="4286256"/>
            <a:ext cx="357190" cy="357190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2643174" y="3643314"/>
            <a:ext cx="2928958" cy="785818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V="1">
            <a:off x="4505324" y="2576506"/>
            <a:ext cx="2071702" cy="61914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7158" y="357166"/>
            <a:ext cx="685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value of Trigonometric Ratios  of  0</a:t>
            </a:r>
            <a:r>
              <a:rPr lang="en-US" sz="3200" baseline="30000" dirty="0" smtClean="0"/>
              <a:t>o</a:t>
            </a:r>
            <a:endParaRPr lang="en-US" sz="3200" baseline="30000" dirty="0"/>
          </a:p>
        </p:txBody>
      </p:sp>
      <p:sp>
        <p:nvSpPr>
          <p:cNvPr id="20" name="TextBox 19"/>
          <p:cNvSpPr txBox="1"/>
          <p:nvPr/>
        </p:nvSpPr>
        <p:spPr>
          <a:xfrm>
            <a:off x="6429388" y="1857364"/>
            <a:ext cx="2214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AB</a:t>
            </a:r>
            <a:r>
              <a:rPr lang="en-US" sz="2000" dirty="0" smtClean="0"/>
              <a:t> is hypotenuse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6429388" y="2345288"/>
            <a:ext cx="2214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BC</a:t>
            </a:r>
            <a:r>
              <a:rPr lang="en-US" sz="2000" dirty="0" smtClean="0"/>
              <a:t> is opposite side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6429388" y="2845354"/>
            <a:ext cx="2143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AC</a:t>
            </a:r>
            <a:r>
              <a:rPr lang="en-US" sz="2000" dirty="0" smtClean="0"/>
              <a:t> is adjacent side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357158" y="5286388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Sin </a:t>
            </a:r>
            <a:r>
              <a:rPr lang="el-GR" sz="2400" dirty="0" smtClean="0">
                <a:solidFill>
                  <a:prstClr val="black"/>
                </a:solidFill>
                <a:latin typeface="Bookman Old Style"/>
              </a:rPr>
              <a:t>θ</a:t>
            </a:r>
            <a:r>
              <a:rPr lang="en-US" sz="2400" dirty="0" smtClean="0">
                <a:solidFill>
                  <a:prstClr val="black"/>
                </a:solidFill>
                <a:latin typeface="Bookman Old Style"/>
              </a:rPr>
              <a:t> </a:t>
            </a:r>
            <a:r>
              <a:rPr lang="en-US" sz="2400" dirty="0" smtClean="0"/>
              <a:t> = BC / AB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357158" y="5774312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Cos </a:t>
            </a:r>
            <a:r>
              <a:rPr lang="el-GR" sz="2400" dirty="0" smtClean="0">
                <a:solidFill>
                  <a:prstClr val="black"/>
                </a:solidFill>
                <a:latin typeface="Bookman Old Style"/>
              </a:rPr>
              <a:t>θ</a:t>
            </a:r>
            <a:r>
              <a:rPr lang="en-US" sz="2400" dirty="0" smtClean="0">
                <a:solidFill>
                  <a:prstClr val="black"/>
                </a:solidFill>
                <a:latin typeface="Bookman Old Style"/>
              </a:rPr>
              <a:t> </a:t>
            </a:r>
            <a:r>
              <a:rPr lang="en-US" sz="2400" dirty="0" smtClean="0"/>
              <a:t> = AC / AB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71406" y="1357298"/>
            <a:ext cx="40005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Note 1 : </a:t>
            </a:r>
            <a:r>
              <a:rPr lang="en-US" sz="2000" dirty="0" smtClean="0">
                <a:latin typeface="Bookman Old Style"/>
              </a:rPr>
              <a:t>∟</a:t>
            </a:r>
            <a:r>
              <a:rPr lang="en-US" sz="2000" dirty="0" smtClean="0"/>
              <a:t>A is </a:t>
            </a:r>
            <a:r>
              <a:rPr lang="en-US" sz="2000" dirty="0" smtClean="0">
                <a:solidFill>
                  <a:srgbClr val="FF0066"/>
                </a:solidFill>
              </a:rPr>
              <a:t>again</a:t>
            </a:r>
            <a:r>
              <a:rPr lang="en-US" sz="2000" dirty="0" smtClean="0"/>
              <a:t> decreasing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71406" y="1785926"/>
            <a:ext cx="4857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Note 2 : Opposite side BC  is </a:t>
            </a:r>
            <a:r>
              <a:rPr lang="en-US" sz="2000" dirty="0" smtClean="0">
                <a:solidFill>
                  <a:srgbClr val="0000FF"/>
                </a:solidFill>
              </a:rPr>
              <a:t>again</a:t>
            </a:r>
            <a:r>
              <a:rPr lang="en-US" sz="2000" dirty="0" smtClean="0"/>
              <a:t> decreasing</a:t>
            </a:r>
            <a:endParaRPr lang="en-US" sz="2000" dirty="0"/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643174" y="4429132"/>
            <a:ext cx="292895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2643174" y="1571612"/>
            <a:ext cx="2857520" cy="2857520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rot="5400000">
            <a:off x="5357024" y="4214818"/>
            <a:ext cx="429422" cy="794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071670" y="4071942"/>
            <a:ext cx="52857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</a:t>
            </a:r>
            <a:endParaRPr lang="en-U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543619" y="3497049"/>
            <a:ext cx="52857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</a:t>
            </a:r>
            <a:endParaRPr lang="en-U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500694" y="4000504"/>
            <a:ext cx="528579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</a:t>
            </a:r>
            <a:endParaRPr lang="en-US" sz="36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5357818" y="4071942"/>
            <a:ext cx="214314" cy="35719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9" name="Arc 18"/>
          <p:cNvSpPr/>
          <p:nvPr/>
        </p:nvSpPr>
        <p:spPr>
          <a:xfrm>
            <a:off x="3188957" y="4357694"/>
            <a:ext cx="168596" cy="214314"/>
          </a:xfrm>
          <a:prstGeom prst="arc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cxnSp>
        <p:nvCxnSpPr>
          <p:cNvPr id="11" name="Straight Connector 10"/>
          <p:cNvCxnSpPr/>
          <p:nvPr/>
        </p:nvCxnSpPr>
        <p:spPr>
          <a:xfrm flipV="1">
            <a:off x="2643174" y="4000504"/>
            <a:ext cx="2928958" cy="428628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V="1">
            <a:off x="4326729" y="2755101"/>
            <a:ext cx="2428892" cy="61914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57158" y="357166"/>
            <a:ext cx="685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value of Trigonometric Ratios  of  0</a:t>
            </a:r>
            <a:r>
              <a:rPr lang="en-US" sz="3200" baseline="30000" dirty="0" smtClean="0"/>
              <a:t>o</a:t>
            </a:r>
            <a:endParaRPr lang="en-US" sz="3200" baseline="30000" dirty="0"/>
          </a:p>
        </p:txBody>
      </p:sp>
      <p:sp>
        <p:nvSpPr>
          <p:cNvPr id="20" name="TextBox 19"/>
          <p:cNvSpPr txBox="1"/>
          <p:nvPr/>
        </p:nvSpPr>
        <p:spPr>
          <a:xfrm>
            <a:off x="6429388" y="1857364"/>
            <a:ext cx="2214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AB</a:t>
            </a:r>
            <a:r>
              <a:rPr lang="en-US" sz="2000" dirty="0" smtClean="0"/>
              <a:t> is hypotenuse</a:t>
            </a:r>
            <a:endParaRPr lang="en-US" sz="2000" dirty="0"/>
          </a:p>
        </p:txBody>
      </p:sp>
      <p:sp>
        <p:nvSpPr>
          <p:cNvPr id="22" name="TextBox 21"/>
          <p:cNvSpPr txBox="1"/>
          <p:nvPr/>
        </p:nvSpPr>
        <p:spPr>
          <a:xfrm>
            <a:off x="6429388" y="2345288"/>
            <a:ext cx="2214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BC</a:t>
            </a:r>
            <a:r>
              <a:rPr lang="en-US" sz="2000" dirty="0" smtClean="0"/>
              <a:t> is opposite side</a:t>
            </a:r>
            <a:endParaRPr lang="en-US" sz="2000" dirty="0"/>
          </a:p>
        </p:txBody>
      </p:sp>
      <p:sp>
        <p:nvSpPr>
          <p:cNvPr id="23" name="TextBox 22"/>
          <p:cNvSpPr txBox="1"/>
          <p:nvPr/>
        </p:nvSpPr>
        <p:spPr>
          <a:xfrm>
            <a:off x="6429388" y="2845354"/>
            <a:ext cx="2143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AC</a:t>
            </a:r>
            <a:r>
              <a:rPr lang="en-US" sz="2000" dirty="0" smtClean="0"/>
              <a:t> is adjacent side</a:t>
            </a:r>
            <a:endParaRPr lang="en-US" sz="2000" dirty="0"/>
          </a:p>
        </p:txBody>
      </p:sp>
      <p:sp>
        <p:nvSpPr>
          <p:cNvPr id="24" name="TextBox 23"/>
          <p:cNvSpPr txBox="1"/>
          <p:nvPr/>
        </p:nvSpPr>
        <p:spPr>
          <a:xfrm>
            <a:off x="357158" y="5286388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Sin </a:t>
            </a:r>
            <a:r>
              <a:rPr lang="el-GR" sz="2400" dirty="0" smtClean="0">
                <a:solidFill>
                  <a:prstClr val="black"/>
                </a:solidFill>
                <a:latin typeface="Bookman Old Style"/>
              </a:rPr>
              <a:t>θ</a:t>
            </a:r>
            <a:r>
              <a:rPr lang="en-US" sz="2400" dirty="0" smtClean="0">
                <a:solidFill>
                  <a:prstClr val="black"/>
                </a:solidFill>
                <a:latin typeface="Bookman Old Style"/>
              </a:rPr>
              <a:t> </a:t>
            </a:r>
            <a:r>
              <a:rPr lang="en-US" sz="2400" dirty="0" smtClean="0"/>
              <a:t> = BC / AB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357158" y="5774312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Cos </a:t>
            </a:r>
            <a:r>
              <a:rPr lang="el-GR" sz="2400" dirty="0" smtClean="0">
                <a:solidFill>
                  <a:prstClr val="black"/>
                </a:solidFill>
                <a:latin typeface="Bookman Old Style"/>
              </a:rPr>
              <a:t>θ</a:t>
            </a:r>
            <a:r>
              <a:rPr lang="en-US" sz="2400" dirty="0" smtClean="0">
                <a:solidFill>
                  <a:prstClr val="black"/>
                </a:solidFill>
                <a:latin typeface="Bookman Old Style"/>
              </a:rPr>
              <a:t> </a:t>
            </a:r>
            <a:r>
              <a:rPr lang="en-US" sz="2400" dirty="0" smtClean="0"/>
              <a:t> = AC / AB</a:t>
            </a:r>
            <a:endParaRPr lang="en-US" sz="2400" dirty="0"/>
          </a:p>
        </p:txBody>
      </p:sp>
      <p:sp>
        <p:nvSpPr>
          <p:cNvPr id="26" name="TextBox 25"/>
          <p:cNvSpPr txBox="1"/>
          <p:nvPr/>
        </p:nvSpPr>
        <p:spPr>
          <a:xfrm>
            <a:off x="0" y="1357298"/>
            <a:ext cx="38576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Note 1 : </a:t>
            </a:r>
            <a:r>
              <a:rPr lang="en-US" sz="2000" dirty="0" smtClean="0">
                <a:latin typeface="Bookman Old Style"/>
              </a:rPr>
              <a:t>∟</a:t>
            </a:r>
            <a:r>
              <a:rPr lang="en-US" sz="2000" dirty="0" smtClean="0"/>
              <a:t>A is </a:t>
            </a:r>
            <a:r>
              <a:rPr lang="en-US" sz="2000" dirty="0" smtClean="0">
                <a:solidFill>
                  <a:srgbClr val="009900"/>
                </a:solidFill>
              </a:rPr>
              <a:t>again</a:t>
            </a:r>
            <a:r>
              <a:rPr lang="en-US" sz="2000" dirty="0" smtClean="0"/>
              <a:t> decreasing</a:t>
            </a:r>
            <a:endParaRPr lang="en-US" sz="2000" dirty="0"/>
          </a:p>
        </p:txBody>
      </p:sp>
      <p:sp>
        <p:nvSpPr>
          <p:cNvPr id="27" name="TextBox 26"/>
          <p:cNvSpPr txBox="1"/>
          <p:nvPr/>
        </p:nvSpPr>
        <p:spPr>
          <a:xfrm>
            <a:off x="0" y="1785926"/>
            <a:ext cx="514353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Note 2 : Opposite side BC  is </a:t>
            </a:r>
            <a:r>
              <a:rPr lang="en-US" sz="2000" dirty="0" smtClean="0">
                <a:solidFill>
                  <a:srgbClr val="009900"/>
                </a:solidFill>
              </a:rPr>
              <a:t>again</a:t>
            </a:r>
            <a:r>
              <a:rPr lang="en-US" sz="2000" dirty="0" smtClean="0"/>
              <a:t>  decreasing</a:t>
            </a:r>
            <a:endParaRPr lang="en-US" sz="2000" dirty="0"/>
          </a:p>
        </p:txBody>
      </p:sp>
    </p:spTree>
  </p:cSld>
  <p:clrMapOvr>
    <a:masterClrMapping/>
  </p:clrMapOvr>
  <p:transition advTm="100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2643174" y="4429132"/>
            <a:ext cx="2928958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 rot="5400000" flipH="1" flipV="1">
            <a:off x="2643174" y="1571612"/>
            <a:ext cx="2857520" cy="2857520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/>
          <p:cNvSpPr/>
          <p:nvPr/>
        </p:nvSpPr>
        <p:spPr>
          <a:xfrm>
            <a:off x="2186033" y="4120226"/>
            <a:ext cx="528579" cy="52322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800" b="1" cap="none" spc="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A</a:t>
            </a:r>
            <a:endParaRPr lang="en-US" sz="28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5472181" y="4429132"/>
            <a:ext cx="52857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C</a:t>
            </a:r>
            <a:endParaRPr lang="en-US" sz="2400" b="1" cap="none" spc="0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2643174" y="4429132"/>
            <a:ext cx="2928958" cy="1588"/>
          </a:xfrm>
          <a:prstGeom prst="line">
            <a:avLst/>
          </a:prstGeom>
          <a:ln w="38100">
            <a:solidFill>
              <a:schemeClr val="tx1"/>
            </a:solidFill>
            <a:prstDash val="soli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rot="16200000" flipV="1">
            <a:off x="4112415" y="2969415"/>
            <a:ext cx="2857520" cy="61914"/>
          </a:xfrm>
          <a:prstGeom prst="line">
            <a:avLst/>
          </a:prstGeom>
          <a:ln w="38100">
            <a:solidFill>
              <a:srgbClr val="FF0000"/>
            </a:solidFill>
            <a:prstDash val="sysDot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357158" y="357166"/>
            <a:ext cx="685804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The value of Trigonometric Ratios  of  0</a:t>
            </a:r>
            <a:r>
              <a:rPr lang="en-US" sz="3200" baseline="30000" dirty="0" smtClean="0"/>
              <a:t>o</a:t>
            </a:r>
            <a:endParaRPr lang="en-US" sz="3200" baseline="30000" dirty="0"/>
          </a:p>
        </p:txBody>
      </p:sp>
      <p:sp>
        <p:nvSpPr>
          <p:cNvPr id="13" name="TextBox 12"/>
          <p:cNvSpPr txBox="1"/>
          <p:nvPr/>
        </p:nvSpPr>
        <p:spPr>
          <a:xfrm>
            <a:off x="6429388" y="1857364"/>
            <a:ext cx="2214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FF0000"/>
                </a:solidFill>
              </a:rPr>
              <a:t>AB</a:t>
            </a:r>
            <a:r>
              <a:rPr lang="en-US" sz="2000" dirty="0" smtClean="0"/>
              <a:t> is hypotenuse</a:t>
            </a:r>
            <a:endParaRPr lang="en-US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6429388" y="2345288"/>
            <a:ext cx="22145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7030A0"/>
                </a:solidFill>
              </a:rPr>
              <a:t>BC</a:t>
            </a:r>
            <a:r>
              <a:rPr lang="en-US" sz="2000" dirty="0" smtClean="0"/>
              <a:t> is opposite side</a:t>
            </a:r>
            <a:endParaRPr lang="en-US" sz="2000" dirty="0"/>
          </a:p>
        </p:txBody>
      </p:sp>
      <p:sp>
        <p:nvSpPr>
          <p:cNvPr id="16" name="TextBox 15"/>
          <p:cNvSpPr txBox="1"/>
          <p:nvPr/>
        </p:nvSpPr>
        <p:spPr>
          <a:xfrm>
            <a:off x="6429388" y="2845354"/>
            <a:ext cx="21431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B050"/>
                </a:solidFill>
              </a:rPr>
              <a:t>AC</a:t>
            </a:r>
            <a:r>
              <a:rPr lang="en-US" sz="2000" dirty="0" smtClean="0"/>
              <a:t> is adjacent side</a:t>
            </a:r>
            <a:endParaRPr lang="en-US" sz="2000" dirty="0"/>
          </a:p>
        </p:txBody>
      </p:sp>
      <p:sp>
        <p:nvSpPr>
          <p:cNvPr id="18" name="TextBox 17"/>
          <p:cNvSpPr txBox="1"/>
          <p:nvPr/>
        </p:nvSpPr>
        <p:spPr>
          <a:xfrm>
            <a:off x="357158" y="5072074"/>
            <a:ext cx="38576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Sin </a:t>
            </a:r>
            <a:r>
              <a:rPr lang="en-US" sz="2400" dirty="0" smtClean="0">
                <a:solidFill>
                  <a:prstClr val="black"/>
                </a:solidFill>
                <a:latin typeface="Bookman Old Style"/>
              </a:rPr>
              <a:t>0</a:t>
            </a:r>
            <a:r>
              <a:rPr lang="en-US" sz="2400" baseline="30000" dirty="0" smtClean="0">
                <a:solidFill>
                  <a:prstClr val="black"/>
                </a:solidFill>
                <a:latin typeface="Bookman Old Style"/>
              </a:rPr>
              <a:t>o</a:t>
            </a:r>
            <a:r>
              <a:rPr lang="en-US" sz="2400" dirty="0" smtClean="0">
                <a:solidFill>
                  <a:prstClr val="black"/>
                </a:solidFill>
                <a:latin typeface="Bookman Old Style"/>
              </a:rPr>
              <a:t> </a:t>
            </a:r>
            <a:r>
              <a:rPr lang="en-US" sz="2400" dirty="0" smtClean="0"/>
              <a:t> = BC / AB = 0 / AB = 0 </a:t>
            </a:r>
            <a:endParaRPr lang="en-US" sz="2400" dirty="0"/>
          </a:p>
        </p:txBody>
      </p:sp>
      <p:sp>
        <p:nvSpPr>
          <p:cNvPr id="19" name="TextBox 18"/>
          <p:cNvSpPr txBox="1"/>
          <p:nvPr/>
        </p:nvSpPr>
        <p:spPr>
          <a:xfrm>
            <a:off x="285720" y="5643578"/>
            <a:ext cx="4071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Cos </a:t>
            </a:r>
            <a:r>
              <a:rPr lang="en-US" sz="2400" dirty="0" smtClean="0">
                <a:solidFill>
                  <a:prstClr val="black"/>
                </a:solidFill>
                <a:latin typeface="Bookman Old Style"/>
              </a:rPr>
              <a:t>0</a:t>
            </a:r>
            <a:r>
              <a:rPr lang="en-US" sz="2400" baseline="30000" dirty="0" smtClean="0">
                <a:solidFill>
                  <a:prstClr val="black"/>
                </a:solidFill>
                <a:latin typeface="Bookman Old Style"/>
              </a:rPr>
              <a:t>o</a:t>
            </a:r>
            <a:r>
              <a:rPr lang="en-US" sz="2400" dirty="0" smtClean="0">
                <a:solidFill>
                  <a:prstClr val="black"/>
                </a:solidFill>
                <a:latin typeface="Bookman Old Style"/>
              </a:rPr>
              <a:t> </a:t>
            </a:r>
            <a:r>
              <a:rPr lang="en-US" sz="2400" dirty="0" smtClean="0"/>
              <a:t> = AC / AB = AC / AC = 1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214282" y="1214422"/>
            <a:ext cx="350046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Note 1 : </a:t>
            </a:r>
            <a:r>
              <a:rPr lang="en-US" sz="2800" dirty="0" smtClean="0">
                <a:latin typeface="Bookman Old Style"/>
              </a:rPr>
              <a:t>∟</a:t>
            </a:r>
            <a:r>
              <a:rPr lang="en-US" sz="2800" dirty="0" smtClean="0"/>
              <a:t>A is now 0</a:t>
            </a:r>
            <a:r>
              <a:rPr lang="en-US" sz="2800" baseline="30000" dirty="0" smtClean="0"/>
              <a:t>o</a:t>
            </a:r>
            <a:endParaRPr lang="en-US" sz="2800" baseline="30000" dirty="0"/>
          </a:p>
        </p:txBody>
      </p:sp>
      <p:sp>
        <p:nvSpPr>
          <p:cNvPr id="22" name="TextBox 21"/>
          <p:cNvSpPr txBox="1"/>
          <p:nvPr/>
        </p:nvSpPr>
        <p:spPr>
          <a:xfrm>
            <a:off x="214282" y="1857364"/>
            <a:ext cx="485778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Note 2 : Opposite side BC = 0</a:t>
            </a:r>
            <a:endParaRPr lang="en-US" sz="2800" dirty="0"/>
          </a:p>
        </p:txBody>
      </p:sp>
      <p:sp>
        <p:nvSpPr>
          <p:cNvPr id="23" name="TextBox 22"/>
          <p:cNvSpPr txBox="1"/>
          <p:nvPr/>
        </p:nvSpPr>
        <p:spPr>
          <a:xfrm>
            <a:off x="214282" y="2500306"/>
            <a:ext cx="27860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Note 3 : AB = AC</a:t>
            </a:r>
            <a:endParaRPr lang="en-US" sz="2800" dirty="0"/>
          </a:p>
        </p:txBody>
      </p:sp>
      <p:sp>
        <p:nvSpPr>
          <p:cNvPr id="24" name="TextBox 23"/>
          <p:cNvSpPr txBox="1"/>
          <p:nvPr/>
        </p:nvSpPr>
        <p:spPr>
          <a:xfrm>
            <a:off x="285720" y="6215082"/>
            <a:ext cx="4071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Tan </a:t>
            </a:r>
            <a:r>
              <a:rPr lang="en-US" sz="2400" dirty="0" smtClean="0">
                <a:solidFill>
                  <a:prstClr val="black"/>
                </a:solidFill>
                <a:latin typeface="Bookman Old Style"/>
              </a:rPr>
              <a:t>0</a:t>
            </a:r>
            <a:r>
              <a:rPr lang="en-US" sz="2400" baseline="30000" dirty="0" smtClean="0">
                <a:solidFill>
                  <a:prstClr val="black"/>
                </a:solidFill>
                <a:latin typeface="Bookman Old Style"/>
              </a:rPr>
              <a:t>o</a:t>
            </a:r>
            <a:r>
              <a:rPr lang="en-US" sz="2400" dirty="0" smtClean="0">
                <a:solidFill>
                  <a:prstClr val="black"/>
                </a:solidFill>
                <a:latin typeface="Bookman Old Style"/>
              </a:rPr>
              <a:t> </a:t>
            </a:r>
            <a:r>
              <a:rPr lang="en-US" sz="2400" dirty="0" smtClean="0"/>
              <a:t> = BC / AC = 0 / AC = 0</a:t>
            </a:r>
            <a:endParaRPr lang="en-US" sz="2400" dirty="0"/>
          </a:p>
        </p:txBody>
      </p:sp>
      <p:sp>
        <p:nvSpPr>
          <p:cNvPr id="25" name="TextBox 24"/>
          <p:cNvSpPr txBox="1"/>
          <p:nvPr/>
        </p:nvSpPr>
        <p:spPr>
          <a:xfrm>
            <a:off x="4714876" y="5000636"/>
            <a:ext cx="407196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Cosec </a:t>
            </a:r>
            <a:r>
              <a:rPr lang="en-US" sz="2200" dirty="0" smtClean="0">
                <a:solidFill>
                  <a:prstClr val="black"/>
                </a:solidFill>
                <a:latin typeface="Bookman Old Style"/>
              </a:rPr>
              <a:t>0</a:t>
            </a:r>
            <a:r>
              <a:rPr lang="en-US" sz="2200" baseline="30000" dirty="0" smtClean="0">
                <a:solidFill>
                  <a:prstClr val="black"/>
                </a:solidFill>
                <a:latin typeface="Bookman Old Style"/>
              </a:rPr>
              <a:t>o</a:t>
            </a:r>
            <a:r>
              <a:rPr lang="en-US" sz="2200" dirty="0" smtClean="0">
                <a:solidFill>
                  <a:prstClr val="black"/>
                </a:solidFill>
                <a:latin typeface="Bookman Old Style"/>
              </a:rPr>
              <a:t> </a:t>
            </a:r>
            <a:r>
              <a:rPr lang="en-US" sz="2200" dirty="0" smtClean="0"/>
              <a:t> = AB / BC= AB / 0 = ND </a:t>
            </a:r>
            <a:endParaRPr lang="en-US" sz="2200" dirty="0"/>
          </a:p>
        </p:txBody>
      </p:sp>
      <p:sp>
        <p:nvSpPr>
          <p:cNvPr id="26" name="TextBox 25"/>
          <p:cNvSpPr txBox="1"/>
          <p:nvPr/>
        </p:nvSpPr>
        <p:spPr>
          <a:xfrm>
            <a:off x="4714876" y="5572140"/>
            <a:ext cx="4071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Sec </a:t>
            </a:r>
            <a:r>
              <a:rPr lang="en-US" sz="2400" dirty="0" smtClean="0">
                <a:solidFill>
                  <a:prstClr val="black"/>
                </a:solidFill>
                <a:latin typeface="Bookman Old Style"/>
              </a:rPr>
              <a:t>0</a:t>
            </a:r>
            <a:r>
              <a:rPr lang="en-US" sz="2400" baseline="30000" dirty="0" smtClean="0">
                <a:solidFill>
                  <a:prstClr val="black"/>
                </a:solidFill>
                <a:latin typeface="Bookman Old Style"/>
              </a:rPr>
              <a:t>o</a:t>
            </a:r>
            <a:r>
              <a:rPr lang="en-US" sz="2400" dirty="0" smtClean="0">
                <a:solidFill>
                  <a:prstClr val="black"/>
                </a:solidFill>
                <a:latin typeface="Bookman Old Style"/>
              </a:rPr>
              <a:t> </a:t>
            </a:r>
            <a:r>
              <a:rPr lang="en-US" sz="2400" dirty="0" smtClean="0"/>
              <a:t> = AB / AC = AC / AC = 1</a:t>
            </a:r>
            <a:endParaRPr lang="en-US" sz="2400" dirty="0"/>
          </a:p>
        </p:txBody>
      </p:sp>
      <p:sp>
        <p:nvSpPr>
          <p:cNvPr id="27" name="TextBox 26"/>
          <p:cNvSpPr txBox="1"/>
          <p:nvPr/>
        </p:nvSpPr>
        <p:spPr>
          <a:xfrm>
            <a:off x="4714876" y="6143644"/>
            <a:ext cx="407196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Cot </a:t>
            </a:r>
            <a:r>
              <a:rPr lang="en-US" sz="2400" dirty="0" smtClean="0">
                <a:solidFill>
                  <a:prstClr val="black"/>
                </a:solidFill>
                <a:latin typeface="Bookman Old Style"/>
              </a:rPr>
              <a:t>0</a:t>
            </a:r>
            <a:r>
              <a:rPr lang="en-US" sz="2400" baseline="30000" dirty="0" smtClean="0">
                <a:solidFill>
                  <a:prstClr val="black"/>
                </a:solidFill>
                <a:latin typeface="Bookman Old Style"/>
              </a:rPr>
              <a:t>o</a:t>
            </a:r>
            <a:r>
              <a:rPr lang="en-US" sz="2400" dirty="0" smtClean="0">
                <a:solidFill>
                  <a:prstClr val="black"/>
                </a:solidFill>
                <a:latin typeface="Bookman Old Style"/>
              </a:rPr>
              <a:t> </a:t>
            </a:r>
            <a:r>
              <a:rPr lang="en-US" sz="2400" dirty="0" smtClean="0"/>
              <a:t> = AC / BC = AC / 0  = ND</a:t>
            </a:r>
            <a:endParaRPr lang="en-US" sz="2400" dirty="0"/>
          </a:p>
        </p:txBody>
      </p:sp>
      <p:sp>
        <p:nvSpPr>
          <p:cNvPr id="28" name="Rectangle 27"/>
          <p:cNvSpPr/>
          <p:nvPr/>
        </p:nvSpPr>
        <p:spPr>
          <a:xfrm>
            <a:off x="5500694" y="4038905"/>
            <a:ext cx="528579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2400" b="1" cap="none" spc="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B</a:t>
            </a:r>
          </a:p>
        </p:txBody>
      </p:sp>
    </p:spTree>
  </p:cSld>
  <p:clrMapOvr>
    <a:masterClrMapping/>
  </p:clrMapOvr>
  <p:transition advTm="600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120</TotalTime>
  <Words>402</Words>
  <Application>Microsoft Office PowerPoint</Application>
  <PresentationFormat>On-screen Show (4:3)</PresentationFormat>
  <Paragraphs>81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..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user1</dc:creator>
  <cp:lastModifiedBy>Computer</cp:lastModifiedBy>
  <cp:revision>20</cp:revision>
  <dcterms:created xsi:type="dcterms:W3CDTF">2015-12-01T06:11:13Z</dcterms:created>
  <dcterms:modified xsi:type="dcterms:W3CDTF">2009-04-13T01:42:32Z</dcterms:modified>
</cp:coreProperties>
</file>