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8784-516D-4CF0-9A7F-09DA5887A7A6}" type="datetimeFigureOut">
              <a:rPr lang="en-IN" smtClean="0"/>
              <a:t>18-08-2016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FF9B-2687-456D-951C-D08D737B0E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2140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8784-516D-4CF0-9A7F-09DA5887A7A6}" type="datetimeFigureOut">
              <a:rPr lang="en-IN" smtClean="0"/>
              <a:t>18-08-2016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FF9B-2687-456D-951C-D08D737B0E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95174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8784-516D-4CF0-9A7F-09DA5887A7A6}" type="datetimeFigureOut">
              <a:rPr lang="en-IN" smtClean="0"/>
              <a:t>18-08-2016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FF9B-2687-456D-951C-D08D737B0E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0213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609601" y="201168"/>
            <a:ext cx="10972800" cy="804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36000" rIns="0" bIns="0" numCol="1" anchor="t" anchorCtr="0" compatLnSpc="1">
            <a:prstTxWarp prst="textNoShape">
              <a:avLst/>
            </a:prstTxWarp>
          </a:bodyPr>
          <a:lstStyle>
            <a:lvl1pPr algn="l">
              <a:defRPr/>
            </a:lvl1pPr>
          </a:lstStyle>
          <a:p>
            <a:pPr lvl="0" algn="l" fontAlgn="base">
              <a:lnSpc>
                <a:spcPct val="85000"/>
              </a:lnSpc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IN" smtClean="0"/>
              <a:t>Complex Event Processing Engine - Real Time</a:t>
            </a:r>
            <a:endParaRPr lang="en-US" dirty="0"/>
          </a:p>
        </p:txBody>
      </p:sp>
      <p:sp>
        <p:nvSpPr>
          <p:cNvPr id="4102" name="Freeform 6"/>
          <p:cNvSpPr>
            <a:spLocks/>
          </p:cNvSpPr>
          <p:nvPr userDrawn="1"/>
        </p:nvSpPr>
        <p:spPr bwMode="gray">
          <a:xfrm>
            <a:off x="598177" y="1057275"/>
            <a:ext cx="10987714" cy="51958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6925" y="0"/>
              </a:cxn>
              <a:cxn ang="0">
                <a:pos x="6925" y="2053"/>
              </a:cxn>
              <a:cxn ang="0">
                <a:pos x="0" y="3273"/>
              </a:cxn>
              <a:cxn ang="0">
                <a:pos x="0" y="0"/>
              </a:cxn>
            </a:cxnLst>
            <a:rect l="0" t="0" r="r" b="b"/>
            <a:pathLst>
              <a:path w="6925" h="3273">
                <a:moveTo>
                  <a:pt x="0" y="0"/>
                </a:moveTo>
                <a:lnTo>
                  <a:pt x="6925" y="0"/>
                </a:lnTo>
                <a:lnTo>
                  <a:pt x="6925" y="2053"/>
                </a:lnTo>
                <a:lnTo>
                  <a:pt x="0" y="327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  <a:round/>
            <a:headEnd/>
            <a:tailEnd/>
          </a:ln>
        </p:spPr>
        <p:txBody>
          <a:bodyPr vert="horz" wrap="square" lIns="91392" tIns="45696" rIns="91392" bIns="45696" numCol="1" anchor="t" anchorCtr="0" compatLnSpc="1">
            <a:prstTxWarp prst="textNoShape">
              <a:avLst/>
            </a:prstTxWarp>
          </a:bodyPr>
          <a:lstStyle/>
          <a:p>
            <a:endParaRPr lang="en-GB" sz="1799"/>
          </a:p>
        </p:txBody>
      </p:sp>
    </p:spTree>
    <p:extLst>
      <p:ext uri="{BB962C8B-B14F-4D97-AF65-F5344CB8AC3E}">
        <p14:creationId xmlns:p14="http://schemas.microsoft.com/office/powerpoint/2010/main" val="794607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8784-516D-4CF0-9A7F-09DA5887A7A6}" type="datetimeFigureOut">
              <a:rPr lang="en-IN" smtClean="0"/>
              <a:t>18-08-2016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FF9B-2687-456D-951C-D08D737B0E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66843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8784-516D-4CF0-9A7F-09DA5887A7A6}" type="datetimeFigureOut">
              <a:rPr lang="en-IN" smtClean="0"/>
              <a:t>18-08-2016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FF9B-2687-456D-951C-D08D737B0E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5455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8784-516D-4CF0-9A7F-09DA5887A7A6}" type="datetimeFigureOut">
              <a:rPr lang="en-IN" smtClean="0"/>
              <a:t>18-08-2016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FF9B-2687-456D-951C-D08D737B0E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4481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8784-516D-4CF0-9A7F-09DA5887A7A6}" type="datetimeFigureOut">
              <a:rPr lang="en-IN" smtClean="0"/>
              <a:t>18-08-2016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FF9B-2687-456D-951C-D08D737B0E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6738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8784-516D-4CF0-9A7F-09DA5887A7A6}" type="datetimeFigureOut">
              <a:rPr lang="en-IN" smtClean="0"/>
              <a:t>18-08-2016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FF9B-2687-456D-951C-D08D737B0E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27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8784-516D-4CF0-9A7F-09DA5887A7A6}" type="datetimeFigureOut">
              <a:rPr lang="en-IN" smtClean="0"/>
              <a:t>18-08-2016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FF9B-2687-456D-951C-D08D737B0E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9812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8784-516D-4CF0-9A7F-09DA5887A7A6}" type="datetimeFigureOut">
              <a:rPr lang="en-IN" smtClean="0"/>
              <a:t>18-08-2016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FF9B-2687-456D-951C-D08D737B0E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81009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8784-516D-4CF0-9A7F-09DA5887A7A6}" type="datetimeFigureOut">
              <a:rPr lang="en-IN" smtClean="0"/>
              <a:t>18-08-2016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CFF9B-2687-456D-951C-D08D737B0E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8827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A8784-516D-4CF0-9A7F-09DA5887A7A6}" type="datetimeFigureOut">
              <a:rPr lang="en-IN" smtClean="0"/>
              <a:t>18-08-2016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CFF9B-2687-456D-951C-D08D737B0E89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225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Complex Event Processing Engine - Real Time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 Event Processing – Real Time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33440" y="1508571"/>
            <a:ext cx="10972800" cy="448978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09613" indent="-354013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077913" indent="-354013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433513" indent="-355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787525" indent="-354013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Arial" pitchFamily="34" charset="0"/>
              <a:buChar char="►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999" dirty="0">
                <a:solidFill>
                  <a:schemeClr val="tx1"/>
                </a:solidFill>
                <a:latin typeface="EYInterstate Light" panose="02000506000000020004" pitchFamily="2" charset="0"/>
              </a:rPr>
              <a:t>Increasing need for real time insights with increase in data volumes and varieties.</a:t>
            </a:r>
          </a:p>
          <a:p>
            <a:r>
              <a:rPr lang="en-IN" sz="1999" dirty="0">
                <a:solidFill>
                  <a:schemeClr val="tx1"/>
                </a:solidFill>
                <a:latin typeface="EYInterstate Light" panose="02000506000000020004" pitchFamily="2" charset="0"/>
              </a:rPr>
              <a:t>Need for systems that can provide </a:t>
            </a:r>
            <a:r>
              <a:rPr lang="en-IN" sz="1999" u="sng" dirty="0">
                <a:solidFill>
                  <a:schemeClr val="tx1"/>
                </a:solidFill>
                <a:latin typeface="EYInterstate Light" panose="02000506000000020004" pitchFamily="2" charset="0"/>
              </a:rPr>
              <a:t>Decisions ‘on the fly’ based on ‘on the fly’ Data</a:t>
            </a:r>
            <a:r>
              <a:rPr lang="en-IN" sz="1999" dirty="0">
                <a:solidFill>
                  <a:schemeClr val="tx1"/>
                </a:solidFill>
                <a:latin typeface="EYInterstate Light" panose="02000506000000020004" pitchFamily="2" charset="0"/>
              </a:rPr>
              <a:t>.</a:t>
            </a:r>
          </a:p>
          <a:p>
            <a:pPr marL="342729" lvl="1" indent="-342729"/>
            <a:r>
              <a:rPr lang="en-IN" sz="1999" dirty="0">
                <a:solidFill>
                  <a:schemeClr val="tx1"/>
                </a:solidFill>
                <a:latin typeface="EYInterstate Light" panose="02000506000000020004" pitchFamily="2" charset="0"/>
              </a:rPr>
              <a:t>Common Scenarios </a:t>
            </a:r>
          </a:p>
          <a:p>
            <a:pPr marL="710844" lvl="2" indent="-342729"/>
            <a:r>
              <a:rPr lang="en-IN" sz="1599" dirty="0">
                <a:solidFill>
                  <a:schemeClr val="tx1"/>
                </a:solidFill>
                <a:latin typeface="EYInterstate Light" panose="02000506000000020004" pitchFamily="2" charset="0"/>
              </a:rPr>
              <a:t>Online Commerce </a:t>
            </a:r>
          </a:p>
          <a:p>
            <a:pPr marL="710844" lvl="2" indent="-342729"/>
            <a:r>
              <a:rPr lang="en-IN" sz="1599" dirty="0">
                <a:solidFill>
                  <a:schemeClr val="tx1"/>
                </a:solidFill>
                <a:latin typeface="EYInterstate Light" panose="02000506000000020004" pitchFamily="2" charset="0"/>
              </a:rPr>
              <a:t>Location-based Services </a:t>
            </a:r>
          </a:p>
          <a:p>
            <a:pPr marL="710844" lvl="2" indent="-342729"/>
            <a:r>
              <a:rPr lang="en-IN" sz="1599" dirty="0">
                <a:solidFill>
                  <a:schemeClr val="tx1"/>
                </a:solidFill>
                <a:latin typeface="EYInterstate Light" panose="02000506000000020004" pitchFamily="2" charset="0"/>
              </a:rPr>
              <a:t>Fraud Detection</a:t>
            </a:r>
          </a:p>
          <a:p>
            <a:pPr marL="710844" lvl="2" indent="-342729"/>
            <a:r>
              <a:rPr lang="en-IN" sz="1599" dirty="0">
                <a:solidFill>
                  <a:schemeClr val="tx1"/>
                </a:solidFill>
                <a:latin typeface="EYInterstate Light" panose="02000506000000020004" pitchFamily="2" charset="0"/>
              </a:rPr>
              <a:t>Network Monitoring &amp; Protection</a:t>
            </a:r>
          </a:p>
          <a:p>
            <a:pPr marL="710844" lvl="2" indent="-342729"/>
            <a:r>
              <a:rPr lang="en-IN" sz="1599" dirty="0">
                <a:solidFill>
                  <a:schemeClr val="tx1"/>
                </a:solidFill>
                <a:latin typeface="EYInterstate Light" panose="02000506000000020004" pitchFamily="2" charset="0"/>
              </a:rPr>
              <a:t>Market Data Solutions </a:t>
            </a:r>
          </a:p>
          <a:p>
            <a:pPr marL="710844" lvl="2" indent="-342729"/>
            <a:r>
              <a:rPr lang="en-IN" sz="1599" dirty="0">
                <a:solidFill>
                  <a:schemeClr val="tx1"/>
                </a:solidFill>
                <a:latin typeface="EYInterstate Light" panose="02000506000000020004" pitchFamily="2" charset="0"/>
              </a:rPr>
              <a:t>Social Media</a:t>
            </a:r>
            <a:r>
              <a:rPr lang="en-IN" sz="1799" dirty="0">
                <a:solidFill>
                  <a:schemeClr val="tx1"/>
                </a:solidFill>
                <a:latin typeface="EYInterstate Light" panose="02000506000000020004" pitchFamily="2" charset="0"/>
              </a:rPr>
              <a:t> </a:t>
            </a:r>
          </a:p>
          <a:p>
            <a:endParaRPr lang="en-US" sz="1199" dirty="0">
              <a:solidFill>
                <a:schemeClr val="tx1"/>
              </a:solidFill>
              <a:latin typeface="EYInterstate Light" panose="02000506000000020004" pitchFamily="2" charset="0"/>
            </a:endParaRPr>
          </a:p>
          <a:p>
            <a:endParaRPr lang="en-IN" sz="1999" dirty="0">
              <a:solidFill>
                <a:schemeClr val="tx1"/>
              </a:solidFill>
              <a:latin typeface="EYInterstate Light" panose="020005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715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57866" y="1411111"/>
            <a:ext cx="8681156" cy="4662310"/>
            <a:chOff x="1557866" y="1411111"/>
            <a:chExt cx="8681156" cy="4662310"/>
          </a:xfrm>
        </p:grpSpPr>
        <p:sp>
          <p:nvSpPr>
            <p:cNvPr id="5" name="Rectangle 4"/>
            <p:cNvSpPr/>
            <p:nvPr/>
          </p:nvSpPr>
          <p:spPr>
            <a:xfrm>
              <a:off x="3875272" y="2365019"/>
              <a:ext cx="3655478" cy="2257776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  <a:latin typeface="EYInterstate Light" panose="02000506000000020004" pitchFamily="2" charset="0"/>
                </a:rPr>
                <a:t>CEP Engine</a:t>
              </a:r>
              <a:endParaRPr lang="en-US" sz="1200" dirty="0">
                <a:solidFill>
                  <a:schemeClr val="tx1"/>
                </a:solidFill>
                <a:latin typeface="EYInterstate Light" panose="02000506000000020004" pitchFamily="2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557866" y="1896533"/>
              <a:ext cx="8681156" cy="4176888"/>
            </a:xfrm>
            <a:prstGeom prst="rect">
              <a:avLst/>
            </a:prstGeom>
            <a:noFill/>
            <a:ln w="9525">
              <a:solidFill>
                <a:schemeClr val="accent2">
                  <a:lumMod val="60000"/>
                  <a:lumOff val="40000"/>
                </a:schemeClr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1749782" y="2365019"/>
              <a:ext cx="1038577" cy="530578"/>
            </a:xfrm>
            <a:prstGeom prst="ellipse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Device Sensor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1749781" y="3014126"/>
              <a:ext cx="1038577" cy="530578"/>
            </a:xfrm>
            <a:prstGeom prst="ellipse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Web Servers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749782" y="3668874"/>
              <a:ext cx="1038577" cy="530578"/>
            </a:xfrm>
            <a:prstGeom prst="ellipse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Event Stores &amp; DBS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749780" y="4492969"/>
              <a:ext cx="1038577" cy="530578"/>
            </a:xfrm>
            <a:prstGeom prst="ellipse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Social Feeds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396552" y="2365019"/>
              <a:ext cx="478719" cy="2257776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 anchorCtr="0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</a:rPr>
                <a:t>Input Adapters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7541924" y="2353717"/>
              <a:ext cx="413636" cy="2257776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 anchorCtr="0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Output Adapters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 rot="5400000">
              <a:off x="5513918" y="2984151"/>
              <a:ext cx="378183" cy="3655478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t" anchorCtr="0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Enterprise  Information Adapters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14" name="Straight Arrow Connector 13"/>
            <p:cNvCxnSpPr>
              <a:stCxn id="7" idx="6"/>
            </p:cNvCxnSpPr>
            <p:nvPr/>
          </p:nvCxnSpPr>
          <p:spPr>
            <a:xfrm>
              <a:off x="2788359" y="2630308"/>
              <a:ext cx="608194" cy="203166"/>
            </a:xfrm>
            <a:prstGeom prst="straightConnector1">
              <a:avLst/>
            </a:prstGeom>
            <a:ln w="952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8" idx="6"/>
            </p:cNvCxnSpPr>
            <p:nvPr/>
          </p:nvCxnSpPr>
          <p:spPr>
            <a:xfrm>
              <a:off x="2788358" y="3279415"/>
              <a:ext cx="608192" cy="0"/>
            </a:xfrm>
            <a:prstGeom prst="straightConnector1">
              <a:avLst/>
            </a:prstGeom>
            <a:ln w="952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>
              <a:stCxn id="9" idx="6"/>
            </p:cNvCxnSpPr>
            <p:nvPr/>
          </p:nvCxnSpPr>
          <p:spPr>
            <a:xfrm>
              <a:off x="2788359" y="3934163"/>
              <a:ext cx="608191" cy="0"/>
            </a:xfrm>
            <a:prstGeom prst="straightConnector1">
              <a:avLst/>
            </a:prstGeom>
            <a:ln w="952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>
              <a:stCxn id="10" idx="6"/>
            </p:cNvCxnSpPr>
            <p:nvPr/>
          </p:nvCxnSpPr>
          <p:spPr>
            <a:xfrm flipV="1">
              <a:off x="2788357" y="4435101"/>
              <a:ext cx="608193" cy="323157"/>
            </a:xfrm>
            <a:prstGeom prst="straightConnector1">
              <a:avLst/>
            </a:prstGeom>
            <a:ln w="952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ounded Rectangle 17"/>
            <p:cNvSpPr/>
            <p:nvPr/>
          </p:nvSpPr>
          <p:spPr>
            <a:xfrm>
              <a:off x="4380089" y="2833474"/>
              <a:ext cx="1061155" cy="270933"/>
            </a:xfrm>
            <a:prstGeom prst="roundRect">
              <a:avLst/>
            </a:prstGeom>
            <a:noFill/>
            <a:ln w="9525">
              <a:solidFill>
                <a:schemeClr val="accent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Filters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4380085" y="3279415"/>
              <a:ext cx="1061155" cy="270933"/>
            </a:xfrm>
            <a:prstGeom prst="roundRect">
              <a:avLst/>
            </a:prstGeom>
            <a:noFill/>
            <a:ln w="9525">
              <a:solidFill>
                <a:schemeClr val="accent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Union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4380086" y="3719608"/>
              <a:ext cx="1061155" cy="270933"/>
            </a:xfrm>
            <a:prstGeom prst="roundRect">
              <a:avLst/>
            </a:prstGeom>
            <a:noFill/>
            <a:ln w="9525">
              <a:solidFill>
                <a:schemeClr val="accent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Correlate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5952416" y="3499534"/>
              <a:ext cx="1061155" cy="536229"/>
            </a:xfrm>
            <a:prstGeom prst="roundRect">
              <a:avLst/>
            </a:prstGeom>
            <a:noFill/>
            <a:ln w="9525">
              <a:solidFill>
                <a:schemeClr val="accent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Mine </a:t>
              </a:r>
            </a:p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&amp; </a:t>
              </a:r>
            </a:p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Design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5952418" y="2836292"/>
              <a:ext cx="1061155" cy="536229"/>
            </a:xfrm>
            <a:prstGeom prst="roundRect">
              <a:avLst/>
            </a:prstGeom>
            <a:noFill/>
            <a:ln w="9525">
              <a:solidFill>
                <a:schemeClr val="accent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Apply </a:t>
              </a:r>
            </a:p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Rules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3875272" y="2923784"/>
              <a:ext cx="504817" cy="1"/>
            </a:xfrm>
            <a:prstGeom prst="straightConnector1">
              <a:avLst/>
            </a:prstGeom>
            <a:ln w="952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3875268" y="3561627"/>
              <a:ext cx="504817" cy="1"/>
            </a:xfrm>
            <a:prstGeom prst="straightConnector1">
              <a:avLst/>
            </a:prstGeom>
            <a:ln w="952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>
              <a:off x="3875267" y="3934162"/>
              <a:ext cx="504817" cy="1"/>
            </a:xfrm>
            <a:prstGeom prst="straightConnector1">
              <a:avLst/>
            </a:prstGeom>
            <a:ln w="952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>
              <a:off x="3875268" y="3381015"/>
              <a:ext cx="504817" cy="1"/>
            </a:xfrm>
            <a:prstGeom prst="straightConnector1">
              <a:avLst/>
            </a:prstGeom>
            <a:ln w="952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>
              <a:off x="3875267" y="3764783"/>
              <a:ext cx="504817" cy="1"/>
            </a:xfrm>
            <a:prstGeom prst="straightConnector1">
              <a:avLst/>
            </a:prstGeom>
            <a:ln w="952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>
              <a:off x="3875268" y="3110035"/>
              <a:ext cx="504817" cy="1"/>
            </a:xfrm>
            <a:prstGeom prst="straightConnector1">
              <a:avLst/>
            </a:prstGeom>
            <a:ln w="952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7025932" y="2912528"/>
              <a:ext cx="504817" cy="1"/>
            </a:xfrm>
            <a:prstGeom prst="straightConnector1">
              <a:avLst/>
            </a:prstGeom>
            <a:ln w="952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>
              <a:off x="7025928" y="3584238"/>
              <a:ext cx="504817" cy="1"/>
            </a:xfrm>
            <a:prstGeom prst="straightConnector1">
              <a:avLst/>
            </a:prstGeom>
            <a:ln w="952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>
              <a:off x="7025927" y="3922906"/>
              <a:ext cx="504817" cy="1"/>
            </a:xfrm>
            <a:prstGeom prst="straightConnector1">
              <a:avLst/>
            </a:prstGeom>
            <a:ln w="952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/>
            <p:cNvCxnSpPr/>
            <p:nvPr/>
          </p:nvCxnSpPr>
          <p:spPr>
            <a:xfrm>
              <a:off x="7014639" y="3245580"/>
              <a:ext cx="504817" cy="1"/>
            </a:xfrm>
            <a:prstGeom prst="straightConnector1">
              <a:avLst/>
            </a:prstGeom>
            <a:ln w="952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>
              <a:off x="7025927" y="3753527"/>
              <a:ext cx="504817" cy="1"/>
            </a:xfrm>
            <a:prstGeom prst="straightConnector1">
              <a:avLst/>
            </a:prstGeom>
            <a:ln w="952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/>
            <p:nvPr/>
          </p:nvCxnSpPr>
          <p:spPr>
            <a:xfrm>
              <a:off x="7025928" y="3098779"/>
              <a:ext cx="504817" cy="1"/>
            </a:xfrm>
            <a:prstGeom prst="straightConnector1">
              <a:avLst/>
            </a:prstGeom>
            <a:ln w="952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5703009" y="3307596"/>
              <a:ext cx="0" cy="254032"/>
            </a:xfrm>
            <a:prstGeom prst="line">
              <a:avLst/>
            </a:prstGeom>
            <a:ln w="9525">
              <a:solidFill>
                <a:schemeClr val="accent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Folded Corner 35"/>
            <p:cNvSpPr/>
            <p:nvPr/>
          </p:nvSpPr>
          <p:spPr>
            <a:xfrm>
              <a:off x="8737599" y="2365019"/>
              <a:ext cx="1196623" cy="739388"/>
            </a:xfrm>
            <a:prstGeom prst="foldedCorner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Pagers &amp; Monitoring Devices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7" name="Folded Corner 36"/>
            <p:cNvSpPr/>
            <p:nvPr/>
          </p:nvSpPr>
          <p:spPr>
            <a:xfrm>
              <a:off x="8737599" y="3248342"/>
              <a:ext cx="1196623" cy="739388"/>
            </a:xfrm>
            <a:prstGeom prst="foldedCorner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KPI Dashboards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8" name="Folded Corner 37"/>
            <p:cNvSpPr/>
            <p:nvPr/>
          </p:nvSpPr>
          <p:spPr>
            <a:xfrm>
              <a:off x="8737598" y="4301056"/>
              <a:ext cx="1196623" cy="739388"/>
            </a:xfrm>
            <a:prstGeom prst="foldedCorner">
              <a:avLst/>
            </a:prstGeom>
            <a:noFill/>
            <a:ln w="952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Event Stores &amp; Databases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cxnSp>
          <p:nvCxnSpPr>
            <p:cNvPr id="39" name="Straight Arrow Connector 38"/>
            <p:cNvCxnSpPr>
              <a:endCxn id="36" idx="1"/>
            </p:cNvCxnSpPr>
            <p:nvPr/>
          </p:nvCxnSpPr>
          <p:spPr>
            <a:xfrm>
              <a:off x="7978138" y="2734713"/>
              <a:ext cx="759461" cy="0"/>
            </a:xfrm>
            <a:prstGeom prst="straightConnector1">
              <a:avLst/>
            </a:prstGeom>
            <a:ln w="952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12" idx="3"/>
              <a:endCxn id="37" idx="1"/>
            </p:cNvCxnSpPr>
            <p:nvPr/>
          </p:nvCxnSpPr>
          <p:spPr>
            <a:xfrm>
              <a:off x="7955560" y="3482605"/>
              <a:ext cx="782039" cy="135431"/>
            </a:xfrm>
            <a:prstGeom prst="straightConnector1">
              <a:avLst/>
            </a:prstGeom>
            <a:ln w="952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endCxn id="38" idx="1"/>
            </p:cNvCxnSpPr>
            <p:nvPr/>
          </p:nvCxnSpPr>
          <p:spPr>
            <a:xfrm>
              <a:off x="7955560" y="4199452"/>
              <a:ext cx="782038" cy="471298"/>
            </a:xfrm>
            <a:prstGeom prst="straightConnector1">
              <a:avLst/>
            </a:prstGeom>
            <a:ln w="9525">
              <a:solidFill>
                <a:schemeClr val="accent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Flowchart: Magnetic Disk 41"/>
            <p:cNvSpPr/>
            <p:nvPr/>
          </p:nvSpPr>
          <p:spPr>
            <a:xfrm>
              <a:off x="3883377" y="5238063"/>
              <a:ext cx="1038575" cy="541865"/>
            </a:xfrm>
            <a:prstGeom prst="flowChartMagneticDisk">
              <a:avLst/>
            </a:prstGeom>
            <a:ln>
              <a:solidFill>
                <a:schemeClr val="accent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Reference DB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43" name="Flowchart: Magnetic Disk 42"/>
            <p:cNvSpPr/>
            <p:nvPr/>
          </p:nvSpPr>
          <p:spPr>
            <a:xfrm>
              <a:off x="6506513" y="5249349"/>
              <a:ext cx="1035411" cy="541866"/>
            </a:xfrm>
            <a:prstGeom prst="flowChartMagneticDisk">
              <a:avLst/>
            </a:prstGeom>
            <a:ln>
              <a:solidFill>
                <a:schemeClr val="accent6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OLTP </a:t>
              </a:r>
            </a:p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DB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44" name="Straight Arrow Connector 43"/>
            <p:cNvCxnSpPr>
              <a:endCxn id="42" idx="1"/>
            </p:cNvCxnSpPr>
            <p:nvPr/>
          </p:nvCxnSpPr>
          <p:spPr>
            <a:xfrm>
              <a:off x="4402665" y="4611493"/>
              <a:ext cx="0" cy="62657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endCxn id="43" idx="1"/>
            </p:cNvCxnSpPr>
            <p:nvPr/>
          </p:nvCxnSpPr>
          <p:spPr>
            <a:xfrm>
              <a:off x="7024218" y="4622795"/>
              <a:ext cx="1" cy="62655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Folded Corner 45"/>
            <p:cNvSpPr/>
            <p:nvPr/>
          </p:nvSpPr>
          <p:spPr>
            <a:xfrm>
              <a:off x="4267200" y="1411111"/>
              <a:ext cx="3368493" cy="338667"/>
            </a:xfrm>
            <a:prstGeom prst="foldedCorner">
              <a:avLst/>
            </a:prstGeom>
            <a:solidFill>
              <a:schemeClr val="accent2"/>
            </a:solidFill>
          </p:spPr>
          <p:txBody>
            <a:bodyPr vert="horz" lIns="0" tIns="0" rIns="0" bIns="0" rtlCol="0" anchor="ctr" anchorCtr="0">
              <a:noAutofit/>
            </a:bodyPr>
            <a:lstStyle/>
            <a:p>
              <a:pPr algn="ctr">
                <a:spcBef>
                  <a:spcPct val="20000"/>
                </a:spcBef>
                <a:buClr>
                  <a:schemeClr val="accent2"/>
                </a:buClr>
                <a:buSzPct val="70000"/>
              </a:pPr>
              <a:r>
                <a:rPr lang="en-US" sz="1400" dirty="0">
                  <a:solidFill>
                    <a:schemeClr val="bg1"/>
                  </a:solidFill>
                </a:rPr>
                <a:t>Real Time CEP Platform Architecture</a:t>
              </a:r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1648178" y="2037599"/>
              <a:ext cx="1275644" cy="3211750"/>
            </a:xfrm>
            <a:prstGeom prst="roundRect">
              <a:avLst/>
            </a:prstGeom>
            <a:noFill/>
            <a:ln w="9525">
              <a:solidFill>
                <a:schemeClr val="accent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Sources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8636000" y="2037598"/>
              <a:ext cx="1411111" cy="3211751"/>
            </a:xfrm>
            <a:prstGeom prst="roundRect">
              <a:avLst/>
            </a:prstGeom>
            <a:noFill/>
            <a:ln w="9525">
              <a:solidFill>
                <a:schemeClr val="accent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1000" dirty="0" smtClean="0">
                  <a:solidFill>
                    <a:schemeClr val="tx1"/>
                  </a:solidFill>
                </a:rPr>
                <a:t>Targets</a:t>
              </a:r>
              <a:endParaRPr lang="en-US" sz="1000" dirty="0">
                <a:solidFill>
                  <a:schemeClr val="tx1"/>
                </a:solidFill>
              </a:endParaRPr>
            </a:p>
          </p:txBody>
        </p:sp>
        <p:cxnSp>
          <p:nvCxnSpPr>
            <p:cNvPr id="49" name="Straight Connector 48"/>
            <p:cNvCxnSpPr/>
            <p:nvPr/>
          </p:nvCxnSpPr>
          <p:spPr>
            <a:xfrm>
              <a:off x="2269068" y="4269996"/>
              <a:ext cx="1" cy="177817"/>
            </a:xfrm>
            <a:prstGeom prst="line">
              <a:avLst/>
            </a:prstGeom>
            <a:ln w="9525">
              <a:solidFill>
                <a:schemeClr val="accent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9335908" y="4059734"/>
              <a:ext cx="1" cy="177817"/>
            </a:xfrm>
            <a:prstGeom prst="line">
              <a:avLst/>
            </a:prstGeom>
            <a:ln w="9525">
              <a:solidFill>
                <a:schemeClr val="accent1"/>
              </a:solidFill>
              <a:prstDash val="sys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648971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CEP Engine </a:t>
            </a:r>
            <a:r>
              <a:rPr lang="en-US" dirty="0"/>
              <a:t>– Business Rule Integration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IN" smtClean="0"/>
              <a:t>Complex Event Processing Engine - Real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65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/>
          <p:cNvSpPr/>
          <p:nvPr/>
        </p:nvSpPr>
        <p:spPr>
          <a:xfrm>
            <a:off x="1960185" y="3415749"/>
            <a:ext cx="1638083" cy="118717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rtlCol="0" anchor="t" anchorCtr="0"/>
          <a:lstStyle/>
          <a:p>
            <a:pPr algn="ctr"/>
            <a:r>
              <a:rPr lang="en-US" sz="1099" dirty="0">
                <a:solidFill>
                  <a:schemeClr val="tx1"/>
                </a:solidFill>
                <a:latin typeface="EYInterstate Light" panose="02000506000000020004" pitchFamily="2" charset="0"/>
              </a:rPr>
              <a:t>Business Rule Definition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Complex Event Processing Engine - Real Time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CEP with Business Rule Integration</a:t>
            </a:r>
            <a:endParaRPr lang="en-US" dirty="0"/>
          </a:p>
        </p:txBody>
      </p:sp>
      <p:sp>
        <p:nvSpPr>
          <p:cNvPr id="105" name="TextBox 104"/>
          <p:cNvSpPr txBox="1"/>
          <p:nvPr/>
        </p:nvSpPr>
        <p:spPr>
          <a:xfrm>
            <a:off x="3973833" y="1388305"/>
            <a:ext cx="3598313" cy="252246"/>
          </a:xfrm>
          <a:prstGeom prst="foldedCorner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algn="ctr">
              <a:spcBef>
                <a:spcPct val="20000"/>
              </a:spcBef>
              <a:buClr>
                <a:schemeClr val="accent2"/>
              </a:buClr>
              <a:buSzPct val="70000"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z="1399" dirty="0"/>
              <a:t>Business Rule Integration Concept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235325" y="2859304"/>
            <a:ext cx="2618757" cy="1459796"/>
          </a:xfrm>
          <a:prstGeom prst="rect">
            <a:avLst/>
          </a:prstGeom>
          <a:solidFill>
            <a:schemeClr val="accent2"/>
          </a:solidFill>
          <a:ln>
            <a:solidFill>
              <a:schemeClr val="accent6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sz="1099" dirty="0">
                <a:solidFill>
                  <a:schemeClr val="tx1"/>
                </a:solidFill>
                <a:latin typeface="EYInterstate Light" panose="02000506000000020004" pitchFamily="2" charset="0"/>
              </a:rPr>
              <a:t>Rule based CEP Engine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1960185" y="3882372"/>
            <a:ext cx="1638083" cy="536372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rtlCol="0" anchor="t" anchorCtr="0"/>
          <a:lstStyle/>
          <a:p>
            <a:pPr algn="ctr"/>
            <a:r>
              <a:rPr lang="en-US" sz="1099" dirty="0">
                <a:solidFill>
                  <a:schemeClr val="tx1"/>
                </a:solidFill>
                <a:latin typeface="EYInterstate Light" panose="02000506000000020004" pitchFamily="2" charset="0"/>
              </a:rPr>
              <a:t>Rule Type</a:t>
            </a:r>
          </a:p>
          <a:p>
            <a:pPr algn="ctr"/>
            <a:r>
              <a:rPr lang="en-US" sz="1099" dirty="0">
                <a:solidFill>
                  <a:schemeClr val="tx1"/>
                </a:solidFill>
                <a:latin typeface="EYInterstate Light" panose="02000506000000020004" pitchFamily="2" charset="0"/>
              </a:rPr>
              <a:t>Rule Definitions</a:t>
            </a:r>
          </a:p>
        </p:txBody>
      </p:sp>
      <p:sp>
        <p:nvSpPr>
          <p:cNvPr id="47" name="Folded Corner 46"/>
          <p:cNvSpPr/>
          <p:nvPr/>
        </p:nvSpPr>
        <p:spPr>
          <a:xfrm>
            <a:off x="1960185" y="2323364"/>
            <a:ext cx="1638083" cy="2531675"/>
          </a:xfrm>
          <a:prstGeom prst="foldedCorner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099" dirty="0">
                <a:solidFill>
                  <a:schemeClr val="tx1"/>
                </a:solidFill>
                <a:latin typeface="EYInterstate Light" panose="02000506000000020004" pitchFamily="2" charset="0"/>
              </a:rPr>
              <a:t>User Interface</a:t>
            </a:r>
          </a:p>
        </p:txBody>
      </p:sp>
      <p:sp>
        <p:nvSpPr>
          <p:cNvPr id="49" name="Rectangle 48"/>
          <p:cNvSpPr/>
          <p:nvPr/>
        </p:nvSpPr>
        <p:spPr>
          <a:xfrm>
            <a:off x="1960185" y="2685851"/>
            <a:ext cx="1638083" cy="53637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t" anchorCtr="0"/>
          <a:lstStyle/>
          <a:p>
            <a:pPr algn="ctr"/>
            <a:r>
              <a:rPr lang="en-US" sz="1099" dirty="0">
                <a:solidFill>
                  <a:schemeClr val="tx1"/>
                </a:solidFill>
                <a:latin typeface="EYInterstate Light" panose="02000506000000020004" pitchFamily="2" charset="0"/>
              </a:rPr>
              <a:t>Input Source(s) Selection </a:t>
            </a:r>
          </a:p>
        </p:txBody>
      </p:sp>
      <p:cxnSp>
        <p:nvCxnSpPr>
          <p:cNvPr id="10" name="Straight Arrow Connector 9"/>
          <p:cNvCxnSpPr>
            <a:stCxn id="47" idx="3"/>
            <a:endCxn id="40" idx="1"/>
          </p:cNvCxnSpPr>
          <p:nvPr/>
        </p:nvCxnSpPr>
        <p:spPr>
          <a:xfrm>
            <a:off x="3598268" y="3589202"/>
            <a:ext cx="637056" cy="0"/>
          </a:xfrm>
          <a:prstGeom prst="straightConnector1">
            <a:avLst/>
          </a:prstGeom>
          <a:ln w="952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Folded Corner 51"/>
          <p:cNvSpPr/>
          <p:nvPr/>
        </p:nvSpPr>
        <p:spPr>
          <a:xfrm>
            <a:off x="8134256" y="2323364"/>
            <a:ext cx="1614251" cy="2531675"/>
          </a:xfrm>
          <a:prstGeom prst="foldedCorner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099" dirty="0">
                <a:solidFill>
                  <a:schemeClr val="tx1"/>
                </a:solidFill>
                <a:latin typeface="EYInterstate Light" panose="02000506000000020004" pitchFamily="2" charset="0"/>
              </a:rPr>
              <a:t>Target Systems</a:t>
            </a:r>
          </a:p>
        </p:txBody>
      </p:sp>
      <p:cxnSp>
        <p:nvCxnSpPr>
          <p:cNvPr id="25" name="Straight Arrow Connector 24"/>
          <p:cNvCxnSpPr>
            <a:stCxn id="40" idx="3"/>
            <a:endCxn id="52" idx="1"/>
          </p:cNvCxnSpPr>
          <p:nvPr/>
        </p:nvCxnSpPr>
        <p:spPr>
          <a:xfrm>
            <a:off x="6854082" y="3589202"/>
            <a:ext cx="1280174" cy="0"/>
          </a:xfrm>
          <a:prstGeom prst="straightConnector1">
            <a:avLst/>
          </a:prstGeom>
          <a:ln w="952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8147561" y="2859215"/>
            <a:ext cx="1600946" cy="536372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ctr" anchorCtr="0"/>
          <a:lstStyle/>
          <a:p>
            <a:pPr algn="ctr"/>
            <a:r>
              <a:rPr lang="en-US" sz="1099" dirty="0">
                <a:solidFill>
                  <a:schemeClr val="tx1"/>
                </a:solidFill>
                <a:latin typeface="EYInterstate Light" panose="02000506000000020004" pitchFamily="2" charset="0"/>
              </a:rPr>
              <a:t>Custom Dashboards</a:t>
            </a:r>
          </a:p>
        </p:txBody>
      </p:sp>
      <p:sp>
        <p:nvSpPr>
          <p:cNvPr id="62" name="Rectangle 61"/>
          <p:cNvSpPr/>
          <p:nvPr/>
        </p:nvSpPr>
        <p:spPr>
          <a:xfrm>
            <a:off x="8160866" y="3710049"/>
            <a:ext cx="1587640" cy="598571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rtlCol="0" anchor="t" anchorCtr="0"/>
          <a:lstStyle/>
          <a:p>
            <a:pPr algn="ctr"/>
            <a:r>
              <a:rPr lang="en-US" sz="1099" dirty="0">
                <a:solidFill>
                  <a:schemeClr val="tx1"/>
                </a:solidFill>
                <a:latin typeface="EYInterstate Light" panose="02000506000000020004" pitchFamily="2" charset="0"/>
              </a:rPr>
              <a:t>Pagers &amp; Monitoring Devices</a:t>
            </a:r>
          </a:p>
        </p:txBody>
      </p:sp>
      <p:sp>
        <p:nvSpPr>
          <p:cNvPr id="53" name="Rectangle 52"/>
          <p:cNvSpPr/>
          <p:nvPr/>
        </p:nvSpPr>
        <p:spPr>
          <a:xfrm>
            <a:off x="5015781" y="3127400"/>
            <a:ext cx="1015612" cy="356572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EYInterstate Light" panose="02000506000000020004" pitchFamily="2" charset="0"/>
              </a:rPr>
              <a:t>Custom Rule Transformers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405833" y="3814933"/>
            <a:ext cx="757894" cy="356573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EYInterstate Light" panose="02000506000000020004" pitchFamily="2" charset="0"/>
              </a:rPr>
              <a:t>Rule Deployment 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691770" y="3793985"/>
            <a:ext cx="1015612" cy="356572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800" dirty="0">
                <a:solidFill>
                  <a:schemeClr val="tx1"/>
                </a:solidFill>
                <a:latin typeface="EYInterstate Light" panose="02000506000000020004" pitchFamily="2" charset="0"/>
              </a:rPr>
              <a:t>Rule  </a:t>
            </a:r>
          </a:p>
          <a:p>
            <a:pPr algn="ctr"/>
            <a:r>
              <a:rPr lang="en-US" sz="800" dirty="0">
                <a:solidFill>
                  <a:schemeClr val="tx1"/>
                </a:solidFill>
                <a:latin typeface="EYInterstate Light" panose="02000506000000020004" pitchFamily="2" charset="0"/>
              </a:rPr>
              <a:t>Execution</a:t>
            </a:r>
          </a:p>
        </p:txBody>
      </p:sp>
      <p:cxnSp>
        <p:nvCxnSpPr>
          <p:cNvPr id="70" name="Straight Arrow Connector 69"/>
          <p:cNvCxnSpPr>
            <a:endCxn id="72" idx="0"/>
          </p:cNvCxnSpPr>
          <p:nvPr/>
        </p:nvCxnSpPr>
        <p:spPr>
          <a:xfrm>
            <a:off x="5523586" y="3483972"/>
            <a:ext cx="675990" cy="310013"/>
          </a:xfrm>
          <a:prstGeom prst="straightConnector1">
            <a:avLst/>
          </a:prstGeom>
          <a:ln w="9525">
            <a:solidFill>
              <a:schemeClr val="accent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68" idx="0"/>
          </p:cNvCxnSpPr>
          <p:nvPr/>
        </p:nvCxnSpPr>
        <p:spPr>
          <a:xfrm flipV="1">
            <a:off x="4784781" y="3483972"/>
            <a:ext cx="738806" cy="330960"/>
          </a:xfrm>
          <a:prstGeom prst="straightConnector1">
            <a:avLst/>
          </a:prstGeom>
          <a:ln w="9525">
            <a:solidFill>
              <a:schemeClr val="accent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angle 88"/>
          <p:cNvSpPr/>
          <p:nvPr/>
        </p:nvSpPr>
        <p:spPr>
          <a:xfrm>
            <a:off x="1575751" y="1855313"/>
            <a:ext cx="8845103" cy="3682542"/>
          </a:xfrm>
          <a:prstGeom prst="rect">
            <a:avLst/>
          </a:prstGeom>
          <a:noFill/>
          <a:ln w="9525">
            <a:solidFill>
              <a:schemeClr val="accent2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1199" dirty="0">
              <a:solidFill>
                <a:schemeClr val="tx1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 rot="16200000">
            <a:off x="6785360" y="3278328"/>
            <a:ext cx="1449406" cy="611177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099" dirty="0">
                <a:solidFill>
                  <a:schemeClr val="tx1"/>
                </a:solidFill>
                <a:latin typeface="EYInterstate Light" panose="02000506000000020004" pitchFamily="2" charset="0"/>
              </a:rPr>
              <a:t>Server Side </a:t>
            </a:r>
            <a:r>
              <a:rPr lang="en-US" sz="1099">
                <a:solidFill>
                  <a:schemeClr val="tx1"/>
                </a:solidFill>
                <a:latin typeface="EYInterstate Light" panose="02000506000000020004" pitchFamily="2" charset="0"/>
              </a:rPr>
              <a:t>Push Technology</a:t>
            </a:r>
            <a:endParaRPr lang="en-US" sz="1099" dirty="0">
              <a:solidFill>
                <a:schemeClr val="tx1"/>
              </a:solidFill>
              <a:latin typeface="EYInterstate Light" panose="02000506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13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CEP Engine – Solution Architecture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IN" smtClean="0"/>
              <a:t>Complex Event Processing Engine - Real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7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710843" y="1402600"/>
            <a:ext cx="6679530" cy="4218126"/>
          </a:xfrm>
          <a:prstGeom prst="rect">
            <a:avLst/>
          </a:prstGeom>
          <a:solidFill>
            <a:schemeClr val="tx2"/>
          </a:solidFill>
          <a:ln>
            <a:solidFill>
              <a:schemeClr val="accent4"/>
            </a:solidFill>
            <a:prstDash val="dash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1199" dirty="0">
              <a:solidFill>
                <a:schemeClr val="tx1"/>
              </a:solidFill>
            </a:endParaRPr>
          </a:p>
          <a:p>
            <a:pPr algn="ctr"/>
            <a:endParaRPr lang="en-US" sz="1199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Complex Event Processing Engine - Real Time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67258" y="76739"/>
            <a:ext cx="10515600" cy="1325563"/>
          </a:xfrm>
        </p:spPr>
        <p:txBody>
          <a:bodyPr/>
          <a:lstStyle/>
          <a:p>
            <a:r>
              <a:rPr lang="en-US" dirty="0" smtClean="0"/>
              <a:t>Event Processing Engine – Storm based</a:t>
            </a: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834957" y="1425166"/>
            <a:ext cx="4445509" cy="4128573"/>
          </a:xfrm>
          <a:prstGeom prst="rect">
            <a:avLst/>
          </a:prstGeom>
          <a:solidFill>
            <a:schemeClr val="accent6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1199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 rot="16200000">
            <a:off x="4879908" y="3167380"/>
            <a:ext cx="3824941" cy="9477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1199" dirty="0">
              <a:solidFill>
                <a:schemeClr val="tx1"/>
              </a:solidFill>
            </a:endParaRPr>
          </a:p>
          <a:p>
            <a:pPr algn="ctr"/>
            <a:endParaRPr lang="en-US" sz="1199" dirty="0">
              <a:solidFill>
                <a:schemeClr val="tx1"/>
              </a:solidFill>
            </a:endParaRPr>
          </a:p>
          <a:p>
            <a:pPr algn="ctr"/>
            <a:r>
              <a:rPr lang="en-US" sz="1199" dirty="0">
                <a:solidFill>
                  <a:schemeClr val="tx1"/>
                </a:solidFill>
              </a:rPr>
              <a:t>Storm Cluster</a:t>
            </a:r>
          </a:p>
        </p:txBody>
      </p:sp>
      <p:sp>
        <p:nvSpPr>
          <p:cNvPr id="6" name="Rectangle 5"/>
          <p:cNvSpPr/>
          <p:nvPr/>
        </p:nvSpPr>
        <p:spPr>
          <a:xfrm>
            <a:off x="834957" y="1425166"/>
            <a:ext cx="6431308" cy="281065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199" dirty="0">
                <a:solidFill>
                  <a:schemeClr val="tx1"/>
                </a:solidFill>
              </a:rPr>
              <a:t>Event Processing Engine</a:t>
            </a:r>
          </a:p>
        </p:txBody>
      </p:sp>
      <p:sp>
        <p:nvSpPr>
          <p:cNvPr id="7" name="Rectangle 6"/>
          <p:cNvSpPr/>
          <p:nvPr/>
        </p:nvSpPr>
        <p:spPr>
          <a:xfrm>
            <a:off x="834958" y="1706232"/>
            <a:ext cx="643132" cy="3847507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t" anchorCtr="0"/>
          <a:lstStyle/>
          <a:p>
            <a:pPr algn="ctr"/>
            <a:r>
              <a:rPr lang="en-US" sz="1199" dirty="0">
                <a:solidFill>
                  <a:schemeClr val="tx1"/>
                </a:solidFill>
              </a:rPr>
              <a:t>Custom Input  Adapters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89374" y="1706233"/>
            <a:ext cx="3791091" cy="1923752"/>
          </a:xfrm>
          <a:prstGeom prst="rect">
            <a:avLst/>
          </a:prstGeom>
          <a:solidFill>
            <a:schemeClr val="accent2"/>
          </a:solidFill>
          <a:ln>
            <a:solidFill>
              <a:schemeClr val="tx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rtlCol="0" anchor="t" anchorCtr="0"/>
          <a:lstStyle/>
          <a:p>
            <a:pPr algn="ctr"/>
            <a:endParaRPr lang="en-US" sz="1199" dirty="0">
              <a:solidFill>
                <a:schemeClr val="tx1"/>
              </a:solidFill>
            </a:endParaRPr>
          </a:p>
          <a:p>
            <a:pPr algn="ctr"/>
            <a:endParaRPr lang="en-US" sz="1199" dirty="0">
              <a:solidFill>
                <a:schemeClr val="tx1"/>
              </a:solidFill>
            </a:endParaRPr>
          </a:p>
          <a:p>
            <a:pPr algn="ctr"/>
            <a:endParaRPr lang="en-US" sz="1199" dirty="0">
              <a:solidFill>
                <a:schemeClr val="tx1"/>
              </a:solidFill>
            </a:endParaRPr>
          </a:p>
          <a:p>
            <a:pPr algn="ctr"/>
            <a:endParaRPr lang="en-US" sz="1199" dirty="0">
              <a:solidFill>
                <a:schemeClr val="tx1"/>
              </a:solidFill>
            </a:endParaRPr>
          </a:p>
          <a:p>
            <a:pPr algn="ctr"/>
            <a:r>
              <a:rPr lang="en-US" sz="1199" dirty="0">
                <a:solidFill>
                  <a:schemeClr val="tx1"/>
                </a:solidFill>
              </a:rPr>
              <a:t>Topology Builder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280466" y="1700795"/>
            <a:ext cx="1038022" cy="3852943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t" anchorCtr="0"/>
          <a:lstStyle/>
          <a:p>
            <a:pPr algn="ctr"/>
            <a:endParaRPr lang="en-US" sz="1199" dirty="0">
              <a:solidFill>
                <a:schemeClr val="tx1"/>
              </a:solidFill>
            </a:endParaRPr>
          </a:p>
          <a:p>
            <a:pPr algn="ctr"/>
            <a:r>
              <a:rPr lang="en-US" sz="1199" dirty="0">
                <a:solidFill>
                  <a:schemeClr val="tx1"/>
                </a:solidFill>
              </a:rPr>
              <a:t>Topology Submitter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02874" y="3624339"/>
            <a:ext cx="3777591" cy="1929400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rtlCol="0" anchor="t" anchorCtr="0"/>
          <a:lstStyle/>
          <a:p>
            <a:pPr algn="ctr"/>
            <a:r>
              <a:rPr lang="en-US" sz="1199" dirty="0">
                <a:solidFill>
                  <a:schemeClr val="tx1"/>
                </a:solidFill>
              </a:rPr>
              <a:t>Rules Adapters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263025" y="4012803"/>
            <a:ext cx="1460154" cy="485169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sz="1199" dirty="0">
                <a:solidFill>
                  <a:schemeClr val="tx1"/>
                </a:solidFill>
              </a:rPr>
              <a:t>Event Filter Rules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263025" y="4556408"/>
            <a:ext cx="1460154" cy="485171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sz="1199" dirty="0">
                <a:solidFill>
                  <a:schemeClr val="tx1"/>
                </a:solidFill>
              </a:rPr>
              <a:t>Alert Rules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19358" y="4012803"/>
            <a:ext cx="1204178" cy="1094453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US" sz="1199" dirty="0">
              <a:solidFill>
                <a:schemeClr val="tx1"/>
              </a:solidFill>
            </a:endParaRPr>
          </a:p>
          <a:p>
            <a:pPr algn="ctr"/>
            <a:r>
              <a:rPr lang="en-US" sz="1199" dirty="0">
                <a:solidFill>
                  <a:schemeClr val="tx1"/>
                </a:solidFill>
              </a:rPr>
              <a:t>Event Transform Rules</a:t>
            </a:r>
          </a:p>
        </p:txBody>
      </p:sp>
      <p:sp>
        <p:nvSpPr>
          <p:cNvPr id="18" name="Rectangle 17"/>
          <p:cNvSpPr/>
          <p:nvPr/>
        </p:nvSpPr>
        <p:spPr>
          <a:xfrm rot="16200000">
            <a:off x="4214712" y="3449964"/>
            <a:ext cx="3824941" cy="382611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tlCol="0" anchor="t" anchorCtr="0"/>
          <a:lstStyle/>
          <a:p>
            <a:pPr algn="ctr"/>
            <a:r>
              <a:rPr lang="en-US" sz="1199" dirty="0">
                <a:solidFill>
                  <a:schemeClr val="tx1"/>
                </a:solidFill>
              </a:rPr>
              <a:t>Custom Scheduler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019357" y="5107256"/>
            <a:ext cx="2703822" cy="298493"/>
          </a:xfrm>
          <a:prstGeom prst="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sz="1199" dirty="0">
                <a:solidFill>
                  <a:schemeClr val="tx1"/>
                </a:solidFill>
              </a:rPr>
              <a:t>Other Customizable Rule Definition</a:t>
            </a:r>
          </a:p>
        </p:txBody>
      </p:sp>
      <p:sp>
        <p:nvSpPr>
          <p:cNvPr id="21" name="Left-Right Arrow 20"/>
          <p:cNvSpPr/>
          <p:nvPr/>
        </p:nvSpPr>
        <p:spPr>
          <a:xfrm rot="5400000">
            <a:off x="4371385" y="3552218"/>
            <a:ext cx="462604" cy="255471"/>
          </a:xfrm>
          <a:prstGeom prst="leftRightArrow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US" sz="1199" dirty="0">
              <a:solidFill>
                <a:schemeClr val="tx1"/>
              </a:solidFill>
            </a:endParaRPr>
          </a:p>
        </p:txBody>
      </p:sp>
      <p:sp>
        <p:nvSpPr>
          <p:cNvPr id="22" name="Left-Right Arrow 21"/>
          <p:cNvSpPr/>
          <p:nvPr/>
        </p:nvSpPr>
        <p:spPr>
          <a:xfrm>
            <a:off x="1252416" y="2540374"/>
            <a:ext cx="546021" cy="255471"/>
          </a:xfrm>
          <a:prstGeom prst="leftRightArrow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US" sz="1199" dirty="0">
              <a:solidFill>
                <a:schemeClr val="tx1"/>
              </a:solidFill>
            </a:endParaRPr>
          </a:p>
        </p:txBody>
      </p:sp>
      <p:sp>
        <p:nvSpPr>
          <p:cNvPr id="24" name="Down Arrow 23"/>
          <p:cNvSpPr/>
          <p:nvPr/>
        </p:nvSpPr>
        <p:spPr>
          <a:xfrm rot="16200000">
            <a:off x="5152181" y="3340438"/>
            <a:ext cx="325792" cy="336940"/>
          </a:xfrm>
          <a:prstGeom prst="down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US" sz="1199" dirty="0">
              <a:solidFill>
                <a:schemeClr val="tx1"/>
              </a:solidFill>
            </a:endParaRPr>
          </a:p>
        </p:txBody>
      </p:sp>
      <p:sp>
        <p:nvSpPr>
          <p:cNvPr id="26" name="Down Arrow 25"/>
          <p:cNvSpPr/>
          <p:nvPr/>
        </p:nvSpPr>
        <p:spPr>
          <a:xfrm rot="16200000">
            <a:off x="6305557" y="3330434"/>
            <a:ext cx="310268" cy="406732"/>
          </a:xfrm>
          <a:prstGeom prst="downArrow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US" sz="1199" dirty="0">
              <a:solidFill>
                <a:schemeClr val="tx1"/>
              </a:solidFill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7503203" y="1402600"/>
            <a:ext cx="3949054" cy="4218126"/>
            <a:chOff x="5272" y="783885"/>
            <a:chExt cx="1634494" cy="980696"/>
          </a:xfrm>
          <a:solidFill>
            <a:schemeClr val="accent3"/>
          </a:solidFill>
        </p:grpSpPr>
        <p:sp>
          <p:nvSpPr>
            <p:cNvPr id="33" name="Rounded Rectangle 32"/>
            <p:cNvSpPr/>
            <p:nvPr/>
          </p:nvSpPr>
          <p:spPr>
            <a:xfrm>
              <a:off x="5272" y="783885"/>
              <a:ext cx="1634494" cy="980696"/>
            </a:xfrm>
            <a:prstGeom prst="rect">
              <a:avLst/>
            </a:prstGeom>
            <a:grpFill/>
            <a:ln w="6350">
              <a:noFill/>
              <a:prstDash val="dash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</p:sp>
        <p:sp>
          <p:nvSpPr>
            <p:cNvPr id="34" name="Rounded Rectangle 4"/>
            <p:cNvSpPr/>
            <p:nvPr/>
          </p:nvSpPr>
          <p:spPr>
            <a:xfrm>
              <a:off x="33996" y="810003"/>
              <a:ext cx="1577046" cy="933613"/>
            </a:xfrm>
            <a:prstGeom prst="rect">
              <a:avLst/>
            </a:prstGeom>
            <a:grpFill/>
            <a:ln w="6350">
              <a:solidFill>
                <a:schemeClr val="tx1"/>
              </a:solidFill>
              <a:prstDash val="dash"/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spcFirstLastPara="0" vert="horz" wrap="square" lIns="53312" tIns="53312" rIns="53312" bIns="53312" numCol="1" spcCol="1270" anchor="ctr" anchorCtr="0">
              <a:noAutofit/>
            </a:bodyPr>
            <a:lstStyle/>
            <a:p>
              <a:pPr defTabSz="621989">
                <a:spcBef>
                  <a:spcPct val="0"/>
                </a:spcBef>
                <a:spcAft>
                  <a:spcPct val="35000"/>
                </a:spcAft>
              </a:pPr>
              <a:endParaRPr lang="en-US" sz="1199" dirty="0">
                <a:solidFill>
                  <a:sysClr val="windowText" lastClr="000000"/>
                </a:solidFill>
                <a:latin typeface="EYInterstate Light" panose="02000506000000020004" pitchFamily="2" charset="0"/>
              </a:endParaRPr>
            </a:p>
            <a:p>
              <a:pPr marL="285607" indent="-285607" defTabSz="621989"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sz="1199" dirty="0">
                  <a:solidFill>
                    <a:sysClr val="windowText" lastClr="000000"/>
                  </a:solidFill>
                  <a:latin typeface="EYInterstate Light" panose="02000506000000020004" pitchFamily="2" charset="0"/>
                </a:rPr>
                <a:t>Input Adapters</a:t>
              </a:r>
            </a:p>
            <a:p>
              <a:pPr lvl="1" defTabSz="621989">
                <a:spcBef>
                  <a:spcPct val="0"/>
                </a:spcBef>
                <a:spcAft>
                  <a:spcPct val="35000"/>
                </a:spcAft>
              </a:pPr>
              <a:r>
                <a:rPr lang="en-US" sz="1199" dirty="0">
                  <a:solidFill>
                    <a:sysClr val="windowText" lastClr="000000"/>
                  </a:solidFill>
                  <a:latin typeface="EYInterstate Light" panose="02000506000000020004" pitchFamily="2" charset="0"/>
                </a:rPr>
                <a:t>Custom Input adapters / Storm Spout</a:t>
              </a:r>
            </a:p>
            <a:p>
              <a:pPr marL="285607" indent="-285607" defTabSz="621989"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sz="1199" dirty="0">
                  <a:solidFill>
                    <a:sysClr val="windowText" lastClr="000000"/>
                  </a:solidFill>
                  <a:latin typeface="EYInterstate Light" panose="02000506000000020004" pitchFamily="2" charset="0"/>
                </a:rPr>
                <a:t>Rule Adapters</a:t>
              </a:r>
            </a:p>
            <a:p>
              <a:pPr lvl="1" defTabSz="621989">
                <a:spcBef>
                  <a:spcPct val="0"/>
                </a:spcBef>
                <a:spcAft>
                  <a:spcPct val="35000"/>
                </a:spcAft>
              </a:pPr>
              <a:r>
                <a:rPr lang="en-US" sz="1199" dirty="0">
                  <a:solidFill>
                    <a:sysClr val="windowText" lastClr="000000"/>
                  </a:solidFill>
                  <a:latin typeface="EYInterstate Light" panose="02000506000000020004" pitchFamily="2" charset="0"/>
                </a:rPr>
                <a:t>Custom Transformers / Storm Bolts</a:t>
              </a:r>
            </a:p>
            <a:p>
              <a:pPr marL="285607" indent="-285607" defTabSz="62198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sz="1199" dirty="0">
                  <a:solidFill>
                    <a:sysClr val="windowText" lastClr="000000"/>
                  </a:solidFill>
                  <a:latin typeface="EYInterstate Light" panose="02000506000000020004" pitchFamily="2" charset="0"/>
                </a:rPr>
                <a:t>Topology Builder</a:t>
              </a:r>
            </a:p>
            <a:p>
              <a:pPr lvl="1" defTabSz="62198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199" dirty="0">
                  <a:solidFill>
                    <a:sysClr val="windowText" lastClr="000000"/>
                  </a:solidFill>
                  <a:latin typeface="EYInterstate Light" panose="02000506000000020004" pitchFamily="2" charset="0"/>
                </a:rPr>
                <a:t>Builds the required topology format from a customizable topology JSON.</a:t>
              </a:r>
            </a:p>
            <a:p>
              <a:pPr marL="285607" indent="-285607" defTabSz="62198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sz="1199" dirty="0">
                  <a:solidFill>
                    <a:sysClr val="windowText" lastClr="000000"/>
                  </a:solidFill>
                  <a:latin typeface="EYInterstate Light" panose="02000506000000020004" pitchFamily="2" charset="0"/>
                </a:rPr>
                <a:t>Topology Submitter</a:t>
              </a:r>
            </a:p>
            <a:p>
              <a:pPr lvl="1" defTabSz="62198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199" dirty="0">
                  <a:solidFill>
                    <a:sysClr val="windowText" lastClr="000000"/>
                  </a:solidFill>
                  <a:latin typeface="EYInterstate Light" panose="02000506000000020004" pitchFamily="2" charset="0"/>
                </a:rPr>
                <a:t>Does the necessary transformations and schema mapping to submit the topology to Storm Cluster.</a:t>
              </a:r>
            </a:p>
            <a:p>
              <a:pPr marL="285607" indent="-285607" defTabSz="62198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anose="020B0604020202020204" pitchFamily="34" charset="0"/>
                <a:buChar char="•"/>
              </a:pPr>
              <a:r>
                <a:rPr lang="en-US" sz="1199" dirty="0">
                  <a:solidFill>
                    <a:sysClr val="windowText" lastClr="000000"/>
                  </a:solidFill>
                  <a:latin typeface="EYInterstate Light" panose="02000506000000020004" pitchFamily="2" charset="0"/>
                </a:rPr>
                <a:t>Custom Scheduler</a:t>
              </a:r>
            </a:p>
            <a:p>
              <a:pPr lvl="1" defTabSz="62198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IN" sz="1199" dirty="0">
                  <a:solidFill>
                    <a:sysClr val="windowText" lastClr="000000"/>
                  </a:solidFill>
                  <a:latin typeface="EYInterstate Light" panose="02000506000000020004" pitchFamily="2" charset="0"/>
                </a:rPr>
                <a:t>Start/Stop the spouts using Cron-expression.</a:t>
              </a:r>
              <a:endParaRPr lang="en-US" sz="1199" dirty="0">
                <a:solidFill>
                  <a:sysClr val="windowText" lastClr="000000"/>
                </a:solidFill>
                <a:latin typeface="EYInterstate Light" panose="02000506000000020004" pitchFamily="2" charset="0"/>
              </a:endParaRPr>
            </a:p>
            <a:p>
              <a:pPr defTabSz="62198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199" dirty="0">
                <a:solidFill>
                  <a:sysClr val="windowText" lastClr="000000"/>
                </a:solidFill>
                <a:latin typeface="EYInterstate Light" panose="02000506000000020004" pitchFamily="2" charset="0"/>
              </a:endParaRPr>
            </a:p>
            <a:p>
              <a:pPr defTabSz="621989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199" dirty="0">
                <a:solidFill>
                  <a:sysClr val="windowText" lastClr="000000"/>
                </a:solidFill>
                <a:latin typeface="EYInterstate Light" panose="02000506000000020004" pitchFamily="2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10843" y="5852532"/>
            <a:ext cx="3207474" cy="252246"/>
          </a:xfrm>
          <a:prstGeom prst="foldedCorner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algn="ctr">
              <a:spcBef>
                <a:spcPct val="20000"/>
              </a:spcBef>
              <a:buClr>
                <a:schemeClr val="accent2"/>
              </a:buClr>
              <a:buSzPct val="70000"/>
              <a:defRPr sz="140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sz="1399" dirty="0"/>
              <a:t>Based on Apache Storm &amp; </a:t>
            </a:r>
            <a:r>
              <a:rPr lang="en-US" sz="1399" dirty="0" err="1"/>
              <a:t>JBoss</a:t>
            </a:r>
            <a:r>
              <a:rPr lang="en-US" sz="1399" dirty="0"/>
              <a:t> Drools </a:t>
            </a:r>
          </a:p>
        </p:txBody>
      </p:sp>
    </p:spTree>
    <p:extLst>
      <p:ext uri="{BB962C8B-B14F-4D97-AF65-F5344CB8AC3E}">
        <p14:creationId xmlns:p14="http://schemas.microsoft.com/office/powerpoint/2010/main" val="173015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/>
          <p:cNvSpPr/>
          <p:nvPr/>
        </p:nvSpPr>
        <p:spPr>
          <a:xfrm rot="16200000">
            <a:off x="8234636" y="2527214"/>
            <a:ext cx="3862714" cy="2617662"/>
          </a:xfrm>
          <a:prstGeom prst="rect">
            <a:avLst/>
          </a:prstGeom>
          <a:solidFill>
            <a:schemeClr val="accent4"/>
          </a:solidFill>
          <a:ln>
            <a:solidFill>
              <a:schemeClr val="accent2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1199" dirty="0">
                <a:solidFill>
                  <a:schemeClr val="tx1"/>
                </a:solidFill>
              </a:rPr>
              <a:t>Storm Cluster</a:t>
            </a:r>
          </a:p>
        </p:txBody>
      </p:sp>
      <p:sp>
        <p:nvSpPr>
          <p:cNvPr id="69" name="Rectangle 68"/>
          <p:cNvSpPr/>
          <p:nvPr/>
        </p:nvSpPr>
        <p:spPr>
          <a:xfrm>
            <a:off x="9974571" y="1904694"/>
            <a:ext cx="1393451" cy="3862710"/>
          </a:xfrm>
          <a:prstGeom prst="rect">
            <a:avLst/>
          </a:prstGeom>
          <a:solidFill>
            <a:schemeClr val="accent4"/>
          </a:solidFill>
          <a:ln>
            <a:solidFill>
              <a:schemeClr val="accent6"/>
            </a:solidFill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392" tIns="45696" rIns="91392" bIns="4569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199" dirty="0"/>
              <a:t>Rules are fired as part of the bolt execution</a:t>
            </a:r>
          </a:p>
        </p:txBody>
      </p:sp>
      <p:sp>
        <p:nvSpPr>
          <p:cNvPr id="15" name="Rectangle 14"/>
          <p:cNvSpPr/>
          <p:nvPr/>
        </p:nvSpPr>
        <p:spPr>
          <a:xfrm rot="16200000">
            <a:off x="3602962" y="2713388"/>
            <a:ext cx="3862709" cy="2245320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tlCol="0" anchor="t" anchorCtr="0"/>
          <a:lstStyle/>
          <a:p>
            <a:pPr algn="ctr"/>
            <a:r>
              <a:rPr lang="en-US" sz="1199" dirty="0">
                <a:solidFill>
                  <a:schemeClr val="tx1"/>
                </a:solidFill>
              </a:rPr>
              <a:t>Topology Builder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Complex Event Processing Engine - Real Time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72338"/>
            <a:ext cx="10515600" cy="1325563"/>
          </a:xfrm>
        </p:spPr>
        <p:txBody>
          <a:bodyPr/>
          <a:lstStyle/>
          <a:p>
            <a:r>
              <a:rPr lang="en-US" dirty="0" smtClean="0"/>
              <a:t>Complex Event Processing – Working concept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09600" y="4889365"/>
            <a:ext cx="1692134" cy="674492"/>
          </a:xfrm>
          <a:prstGeom prst="rect">
            <a:avLst/>
          </a:prstGeom>
          <a:solidFill>
            <a:schemeClr val="accent4"/>
          </a:solidFill>
          <a:ln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392" tIns="45696" rIns="91392" bIns="4569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199" dirty="0"/>
              <a:t>Transformation Rules are embedded in the defined topology </a:t>
            </a:r>
          </a:p>
        </p:txBody>
      </p:sp>
      <p:sp>
        <p:nvSpPr>
          <p:cNvPr id="8" name="Rectangle 7"/>
          <p:cNvSpPr/>
          <p:nvPr/>
        </p:nvSpPr>
        <p:spPr>
          <a:xfrm>
            <a:off x="609601" y="2767223"/>
            <a:ext cx="1692134" cy="1741056"/>
          </a:xfrm>
          <a:prstGeom prst="rect">
            <a:avLst/>
          </a:prstGeom>
          <a:solidFill>
            <a:schemeClr val="accent6"/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392" tIns="45696" rIns="91392" bIns="4569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199" dirty="0"/>
          </a:p>
          <a:p>
            <a:pPr algn="ctr"/>
            <a:r>
              <a:rPr lang="en-US" sz="1199" dirty="0"/>
              <a:t>Rules For the </a:t>
            </a:r>
          </a:p>
          <a:p>
            <a:pPr algn="ctr"/>
            <a:r>
              <a:rPr lang="en-US" sz="1199" dirty="0"/>
              <a:t>EVENT </a:t>
            </a:r>
          </a:p>
          <a:p>
            <a:pPr algn="ctr"/>
            <a:r>
              <a:rPr lang="en-US" sz="1199" dirty="0"/>
              <a:t>TRANSFORM-EVENT</a:t>
            </a:r>
          </a:p>
          <a:p>
            <a:pPr algn="ctr"/>
            <a:r>
              <a:rPr lang="en-US" sz="1199" dirty="0"/>
              <a:t> ALERT</a:t>
            </a:r>
          </a:p>
          <a:p>
            <a:pPr algn="ctr"/>
            <a:r>
              <a:rPr lang="en-US" sz="1199" dirty="0"/>
              <a:t>are defined  using Drools </a:t>
            </a:r>
          </a:p>
          <a:p>
            <a:pPr algn="ctr"/>
            <a:endParaRPr lang="en-US" sz="1199" dirty="0"/>
          </a:p>
        </p:txBody>
      </p:sp>
      <p:grpSp>
        <p:nvGrpSpPr>
          <p:cNvPr id="16" name="Group 15"/>
          <p:cNvGrpSpPr/>
          <p:nvPr/>
        </p:nvGrpSpPr>
        <p:grpSpPr>
          <a:xfrm>
            <a:off x="2410842" y="2105977"/>
            <a:ext cx="1855054" cy="3504560"/>
            <a:chOff x="5245396" y="1724886"/>
            <a:chExt cx="2459576" cy="3506385"/>
          </a:xfrm>
        </p:grpSpPr>
        <p:sp>
          <p:nvSpPr>
            <p:cNvPr id="6" name="Rectangle 5"/>
            <p:cNvSpPr/>
            <p:nvPr/>
          </p:nvSpPr>
          <p:spPr>
            <a:xfrm>
              <a:off x="5245396" y="1724886"/>
              <a:ext cx="2459576" cy="3506385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392" tIns="45696" rIns="91392" bIns="4569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99" dirty="0"/>
            </a:p>
            <a:p>
              <a:pPr algn="ctr"/>
              <a:r>
                <a:rPr lang="en-US" sz="1199" dirty="0"/>
                <a:t>Topology Definition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245396" y="3149543"/>
              <a:ext cx="2459576" cy="679649"/>
            </a:xfrm>
            <a:prstGeom prst="rect">
              <a:avLst/>
            </a:prstGeom>
            <a:solidFill>
              <a:schemeClr val="accent6"/>
            </a:solidFill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392" tIns="45696" rIns="91392" bIns="4569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99" dirty="0"/>
            </a:p>
            <a:p>
              <a:pPr algn="ctr"/>
              <a:r>
                <a:rPr lang="en-US" sz="1199" dirty="0"/>
                <a:t>Bolt Configuration 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245396" y="2469894"/>
              <a:ext cx="2459576" cy="679649"/>
            </a:xfrm>
            <a:prstGeom prst="rect">
              <a:avLst/>
            </a:prstGeom>
            <a:solidFill>
              <a:schemeClr val="accent6"/>
            </a:solidFill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392" tIns="45696" rIns="91392" bIns="4569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199" dirty="0"/>
                <a:t>Input Adapter Spout Configuration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5245396" y="3829192"/>
              <a:ext cx="2459576" cy="679649"/>
            </a:xfrm>
            <a:prstGeom prst="rect">
              <a:avLst/>
            </a:prstGeom>
            <a:solidFill>
              <a:schemeClr val="accent6"/>
            </a:solidFill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392" tIns="45696" rIns="91392" bIns="4569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99" dirty="0"/>
            </a:p>
            <a:p>
              <a:pPr algn="ctr"/>
              <a:r>
                <a:rPr lang="en-US" sz="1199" dirty="0"/>
                <a:t>Necessary Schema Definitions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5245396" y="4508841"/>
              <a:ext cx="2459576" cy="679649"/>
            </a:xfrm>
            <a:prstGeom prst="rect">
              <a:avLst/>
            </a:prstGeom>
            <a:solidFill>
              <a:schemeClr val="accent6"/>
            </a:solidFill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392" tIns="45696" rIns="91392" bIns="4569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199" dirty="0"/>
                <a:t>Rules for EVENT</a:t>
              </a:r>
            </a:p>
            <a:p>
              <a:pPr algn="ctr"/>
              <a:r>
                <a:rPr lang="en-US" sz="1199" dirty="0"/>
                <a:t>TRANSFORM-EVENT </a:t>
              </a:r>
            </a:p>
            <a:p>
              <a:pPr algn="ctr"/>
              <a:r>
                <a:rPr lang="en-US" sz="1199" dirty="0"/>
                <a:t>ALERT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657562" y="2850598"/>
            <a:ext cx="1753507" cy="2214945"/>
            <a:chOff x="5245396" y="1724887"/>
            <a:chExt cx="2459576" cy="2095326"/>
          </a:xfrm>
        </p:grpSpPr>
        <p:sp>
          <p:nvSpPr>
            <p:cNvPr id="18" name="Rectangle 17"/>
            <p:cNvSpPr/>
            <p:nvPr/>
          </p:nvSpPr>
          <p:spPr>
            <a:xfrm>
              <a:off x="5245396" y="1724887"/>
              <a:ext cx="2459576" cy="2095326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392" tIns="45696" rIns="91392" bIns="4569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99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5245396" y="1735818"/>
              <a:ext cx="2459576" cy="679649"/>
            </a:xfrm>
            <a:prstGeom prst="rect">
              <a:avLst/>
            </a:prstGeom>
            <a:solidFill>
              <a:schemeClr val="accent6"/>
            </a:solidFill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392" tIns="45696" rIns="91392" bIns="4569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199" dirty="0"/>
                <a:t>Extract and Configure the Spouts</a:t>
              </a: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5245396" y="2438336"/>
              <a:ext cx="2459576" cy="679649"/>
            </a:xfrm>
            <a:prstGeom prst="rect">
              <a:avLst/>
            </a:prstGeom>
            <a:solidFill>
              <a:schemeClr val="accent6"/>
            </a:solidFill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392" tIns="45696" rIns="91392" bIns="4569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199" dirty="0"/>
                <a:t>Builds the Transformers / Bolts based on the Types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5245396" y="3140563"/>
              <a:ext cx="2459576" cy="679649"/>
            </a:xfrm>
            <a:prstGeom prst="rect">
              <a:avLst/>
            </a:prstGeom>
            <a:solidFill>
              <a:schemeClr val="accent6"/>
            </a:solidFill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392" tIns="45696" rIns="91392" bIns="4569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99" dirty="0"/>
            </a:p>
            <a:p>
              <a:pPr algn="ctr"/>
              <a:r>
                <a:rPr lang="en-US" sz="1199" dirty="0"/>
                <a:t>Input / Output Schema mappings </a:t>
              </a:r>
            </a:p>
          </p:txBody>
        </p:sp>
      </p:grpSp>
      <p:sp>
        <p:nvSpPr>
          <p:cNvPr id="29" name="Rectangle 28"/>
          <p:cNvSpPr/>
          <p:nvPr/>
        </p:nvSpPr>
        <p:spPr>
          <a:xfrm rot="16200000">
            <a:off x="5822894" y="2857247"/>
            <a:ext cx="3862709" cy="1957603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horz" rtlCol="0" anchor="t" anchorCtr="0"/>
          <a:lstStyle/>
          <a:p>
            <a:pPr algn="ctr"/>
            <a:r>
              <a:rPr lang="en-US" sz="1199" dirty="0">
                <a:solidFill>
                  <a:schemeClr val="tx1"/>
                </a:solidFill>
              </a:rPr>
              <a:t>Topology Submitter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7039437" y="3190244"/>
            <a:ext cx="1519885" cy="1496493"/>
            <a:chOff x="5245396" y="1724888"/>
            <a:chExt cx="2459576" cy="1415674"/>
          </a:xfrm>
        </p:grpSpPr>
        <p:sp>
          <p:nvSpPr>
            <p:cNvPr id="31" name="Rectangle 30"/>
            <p:cNvSpPr/>
            <p:nvPr/>
          </p:nvSpPr>
          <p:spPr>
            <a:xfrm>
              <a:off x="5245396" y="1724888"/>
              <a:ext cx="2459576" cy="1415674"/>
            </a:xfrm>
            <a:prstGeom prst="rect">
              <a:avLst/>
            </a:prstGeom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392" tIns="45696" rIns="91392" bIns="4569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199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245396" y="1735818"/>
              <a:ext cx="2459576" cy="679649"/>
            </a:xfrm>
            <a:prstGeom prst="rect">
              <a:avLst/>
            </a:prstGeom>
            <a:solidFill>
              <a:schemeClr val="accent6"/>
            </a:solidFill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392" tIns="45696" rIns="91392" bIns="4569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199" dirty="0"/>
                <a:t>Spout Scheduler Configurations</a:t>
              </a: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5245396" y="2438336"/>
              <a:ext cx="2459576" cy="679649"/>
            </a:xfrm>
            <a:prstGeom prst="rect">
              <a:avLst/>
            </a:prstGeom>
            <a:solidFill>
              <a:schemeClr val="accent6"/>
            </a:solidFill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392" tIns="45696" rIns="91392" bIns="4569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199" dirty="0"/>
                <a:t>Topology Submission to Storm Cluster</a:t>
              </a:r>
            </a:p>
          </p:txBody>
        </p:sp>
      </p:grpSp>
      <p:cxnSp>
        <p:nvCxnSpPr>
          <p:cNvPr id="38" name="Straight Arrow Connector 37"/>
          <p:cNvCxnSpPr>
            <a:stCxn id="8" idx="2"/>
            <a:endCxn id="7" idx="0"/>
          </p:cNvCxnSpPr>
          <p:nvPr/>
        </p:nvCxnSpPr>
        <p:spPr>
          <a:xfrm flipH="1">
            <a:off x="1455667" y="4508279"/>
            <a:ext cx="1" cy="381086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7" idx="3"/>
            <a:endCxn id="14" idx="1"/>
          </p:cNvCxnSpPr>
          <p:nvPr/>
        </p:nvCxnSpPr>
        <p:spPr>
          <a:xfrm>
            <a:off x="2301733" y="5226611"/>
            <a:ext cx="109109" cy="152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9263354" y="3174850"/>
            <a:ext cx="654804" cy="281008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sz="1199" dirty="0">
                <a:solidFill>
                  <a:schemeClr val="tx1"/>
                </a:solidFill>
              </a:rPr>
              <a:t>Spout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10304791" y="2566070"/>
            <a:ext cx="733008" cy="264302"/>
          </a:xfrm>
          <a:prstGeom prst="roundRect">
            <a:avLst/>
          </a:prstGeom>
          <a:solidFill>
            <a:schemeClr val="accent2"/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sz="1199" dirty="0">
                <a:solidFill>
                  <a:schemeClr val="tx1"/>
                </a:solidFill>
              </a:rPr>
              <a:t>Bolt</a:t>
            </a:r>
          </a:p>
        </p:txBody>
      </p:sp>
      <p:sp>
        <p:nvSpPr>
          <p:cNvPr id="46" name="Rounded Rectangle 45"/>
          <p:cNvSpPr/>
          <p:nvPr/>
        </p:nvSpPr>
        <p:spPr>
          <a:xfrm>
            <a:off x="10304791" y="3836976"/>
            <a:ext cx="733008" cy="264302"/>
          </a:xfrm>
          <a:prstGeom prst="roundRect">
            <a:avLst/>
          </a:prstGeom>
          <a:solidFill>
            <a:schemeClr val="accent2"/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sz="1199" dirty="0">
                <a:solidFill>
                  <a:schemeClr val="tx1"/>
                </a:solidFill>
              </a:rPr>
              <a:t>Bolt</a:t>
            </a:r>
          </a:p>
        </p:txBody>
      </p:sp>
      <p:cxnSp>
        <p:nvCxnSpPr>
          <p:cNvPr id="48" name="Straight Arrow Connector 47"/>
          <p:cNvCxnSpPr>
            <a:stCxn id="44" idx="0"/>
            <a:endCxn id="45" idx="1"/>
          </p:cNvCxnSpPr>
          <p:nvPr/>
        </p:nvCxnSpPr>
        <p:spPr>
          <a:xfrm flipV="1">
            <a:off x="9590756" y="2698220"/>
            <a:ext cx="714035" cy="476630"/>
          </a:xfrm>
          <a:prstGeom prst="straightConnector1">
            <a:avLst/>
          </a:prstGeom>
          <a:ln w="952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44" idx="2"/>
            <a:endCxn id="46" idx="1"/>
          </p:cNvCxnSpPr>
          <p:nvPr/>
        </p:nvCxnSpPr>
        <p:spPr>
          <a:xfrm>
            <a:off x="9590756" y="3455858"/>
            <a:ext cx="714035" cy="513269"/>
          </a:xfrm>
          <a:prstGeom prst="straightConnector1">
            <a:avLst/>
          </a:prstGeom>
          <a:ln w="952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ounded Rectangle 55"/>
          <p:cNvSpPr/>
          <p:nvPr/>
        </p:nvSpPr>
        <p:spPr>
          <a:xfrm>
            <a:off x="9263354" y="4676356"/>
            <a:ext cx="654803" cy="264302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sz="1199" dirty="0">
                <a:solidFill>
                  <a:schemeClr val="tx1"/>
                </a:solidFill>
              </a:rPr>
              <a:t>Spout</a:t>
            </a:r>
          </a:p>
        </p:txBody>
      </p:sp>
      <p:sp>
        <p:nvSpPr>
          <p:cNvPr id="58" name="Rounded Rectangle 57"/>
          <p:cNvSpPr/>
          <p:nvPr/>
        </p:nvSpPr>
        <p:spPr>
          <a:xfrm>
            <a:off x="10304791" y="4852370"/>
            <a:ext cx="733008" cy="264302"/>
          </a:xfrm>
          <a:prstGeom prst="roundRect">
            <a:avLst/>
          </a:prstGeom>
          <a:solidFill>
            <a:schemeClr val="accent2"/>
          </a:solidFill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US" sz="1199" dirty="0">
                <a:solidFill>
                  <a:schemeClr val="tx1"/>
                </a:solidFill>
              </a:rPr>
              <a:t>Bolt</a:t>
            </a:r>
          </a:p>
        </p:txBody>
      </p:sp>
      <p:cxnSp>
        <p:nvCxnSpPr>
          <p:cNvPr id="60" name="Straight Arrow Connector 59"/>
          <p:cNvCxnSpPr>
            <a:stCxn id="56" idx="3"/>
            <a:endCxn id="58" idx="1"/>
          </p:cNvCxnSpPr>
          <p:nvPr/>
        </p:nvCxnSpPr>
        <p:spPr>
          <a:xfrm>
            <a:off x="9918158" y="4808507"/>
            <a:ext cx="386634" cy="176014"/>
          </a:xfrm>
          <a:prstGeom prst="straightConnector1">
            <a:avLst/>
          </a:prstGeom>
          <a:ln w="9525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Striped Right Arrow 74"/>
          <p:cNvSpPr/>
          <p:nvPr/>
        </p:nvSpPr>
        <p:spPr>
          <a:xfrm>
            <a:off x="8608936" y="3709342"/>
            <a:ext cx="315925" cy="349703"/>
          </a:xfrm>
          <a:prstGeom prst="stripedRightArrow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1199" dirty="0">
              <a:solidFill>
                <a:schemeClr val="tx1"/>
              </a:solidFill>
            </a:endParaRPr>
          </a:p>
        </p:txBody>
      </p:sp>
      <p:sp>
        <p:nvSpPr>
          <p:cNvPr id="76" name="Striped Right Arrow 75"/>
          <p:cNvSpPr/>
          <p:nvPr/>
        </p:nvSpPr>
        <p:spPr>
          <a:xfrm>
            <a:off x="6499013" y="3709342"/>
            <a:ext cx="315925" cy="349703"/>
          </a:xfrm>
          <a:prstGeom prst="stripedRightArrow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1199" dirty="0">
              <a:solidFill>
                <a:schemeClr val="tx1"/>
              </a:solidFill>
            </a:endParaRPr>
          </a:p>
        </p:txBody>
      </p:sp>
      <p:sp>
        <p:nvSpPr>
          <p:cNvPr id="77" name="Striped Right Arrow 76"/>
          <p:cNvSpPr/>
          <p:nvPr/>
        </p:nvSpPr>
        <p:spPr>
          <a:xfrm>
            <a:off x="4153066" y="3763639"/>
            <a:ext cx="315925" cy="349703"/>
          </a:xfrm>
          <a:prstGeom prst="stripedRightArrow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1199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575751" y="1904686"/>
            <a:ext cx="3802057" cy="3862717"/>
          </a:xfrm>
          <a:prstGeom prst="rect">
            <a:avLst/>
          </a:prstGeom>
          <a:noFill/>
          <a:ln w="12700"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1199" dirty="0">
              <a:solidFill>
                <a:schemeClr val="tx1"/>
              </a:solidFill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575751" y="1377894"/>
            <a:ext cx="3598313" cy="252246"/>
          </a:xfrm>
          <a:prstGeom prst="foldedCorner">
            <a:avLst/>
          </a:prstGeom>
          <a:solidFill>
            <a:schemeClr val="accent2"/>
          </a:solidFill>
        </p:spPr>
        <p:txBody>
          <a:bodyPr vert="horz" lIns="0" tIns="0" rIns="0" bIns="0" rtlCol="0" anchor="ctr" anchorCtr="0">
            <a:noAutofit/>
          </a:bodyPr>
          <a:lstStyle>
            <a:defPPr>
              <a:defRPr lang="en-US"/>
            </a:defPPr>
            <a:lvl1pPr algn="ctr">
              <a:spcBef>
                <a:spcPct val="20000"/>
              </a:spcBef>
              <a:buClr>
                <a:schemeClr val="accent2"/>
              </a:buClr>
              <a:buSzPct val="70000"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 sz="1399" dirty="0"/>
              <a:t>Working Concept Based on Apache Storm </a:t>
            </a:r>
          </a:p>
        </p:txBody>
      </p:sp>
    </p:spTree>
    <p:extLst>
      <p:ext uri="{BB962C8B-B14F-4D97-AF65-F5344CB8AC3E}">
        <p14:creationId xmlns:p14="http://schemas.microsoft.com/office/powerpoint/2010/main" val="203675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Complex Event Processing Engine - Real Time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11569"/>
            <a:ext cx="10515600" cy="1325563"/>
          </a:xfrm>
        </p:spPr>
        <p:txBody>
          <a:bodyPr/>
          <a:lstStyle/>
          <a:p>
            <a:r>
              <a:rPr lang="en-US" dirty="0" smtClean="0"/>
              <a:t>Complex Event </a:t>
            </a:r>
            <a:r>
              <a:rPr lang="en-US" dirty="0"/>
              <a:t>Processing </a:t>
            </a:r>
            <a:r>
              <a:rPr lang="en-US" dirty="0" smtClean="0"/>
              <a:t>– </a:t>
            </a:r>
            <a:r>
              <a:rPr lang="en-US" dirty="0"/>
              <a:t>Working concept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41284" y="1227160"/>
            <a:ext cx="3160327" cy="219945"/>
          </a:xfrm>
          <a:prstGeom prst="rect">
            <a:avLst/>
          </a:prstGeom>
          <a:solidFill>
            <a:schemeClr val="accent2"/>
          </a:solidFill>
          <a:ln>
            <a:solidFill>
              <a:srgbClr val="FFFFFF"/>
            </a:solidFill>
          </a:ln>
        </p:spPr>
        <p:txBody>
          <a:bodyPr wrap="square" lIns="0" tIns="36557" rIns="0" bIns="0" rtlCol="0">
            <a:spAutoFit/>
          </a:bodyPr>
          <a:lstStyle/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US" sz="1399" dirty="0"/>
              <a:t>Sample Topology Schema Definition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7445" y="2259982"/>
            <a:ext cx="2606057" cy="1568843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{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"topology": {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"</a:t>
            </a:r>
            <a:r>
              <a:rPr lang="en-US" sz="1199" dirty="0" err="1">
                <a:solidFill>
                  <a:schemeClr val="tx1"/>
                </a:solidFill>
                <a:latin typeface="EYInterstate Light" panose="02000506000000020004" pitchFamily="2" charset="0"/>
              </a:rPr>
              <a:t>serverHost</a:t>
            </a:r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": “ ",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"</a:t>
            </a:r>
            <a:r>
              <a:rPr lang="en-US" sz="1199" dirty="0" err="1">
                <a:solidFill>
                  <a:schemeClr val="tx1"/>
                </a:solidFill>
                <a:latin typeface="EYInterstate Light" panose="02000506000000020004" pitchFamily="2" charset="0"/>
              </a:rPr>
              <a:t>serverPort</a:t>
            </a:r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": “ “,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"</a:t>
            </a:r>
            <a:r>
              <a:rPr lang="en-US" sz="1199" dirty="0" err="1">
                <a:solidFill>
                  <a:schemeClr val="tx1"/>
                </a:solidFill>
                <a:latin typeface="EYInterstate Light" panose="02000506000000020004" pitchFamily="2" charset="0"/>
              </a:rPr>
              <a:t>toplogyName</a:t>
            </a:r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": “ ",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"</a:t>
            </a:r>
            <a:r>
              <a:rPr lang="en-US" sz="1199" dirty="0" err="1">
                <a:solidFill>
                  <a:schemeClr val="tx1"/>
                </a:solidFill>
                <a:latin typeface="EYInterstate Light" panose="02000506000000020004" pitchFamily="2" charset="0"/>
              </a:rPr>
              <a:t>jarLoc</a:t>
            </a:r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": "",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“</a:t>
            </a:r>
            <a:r>
              <a:rPr lang="en-US" sz="1199" dirty="0" err="1">
                <a:solidFill>
                  <a:schemeClr val="tx1"/>
                </a:solidFill>
                <a:latin typeface="EYInterstate Light" panose="02000506000000020004" pitchFamily="2" charset="0"/>
              </a:rPr>
              <a:t>workercount</a:t>
            </a:r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": “ "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},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18675" y="1706272"/>
            <a:ext cx="3805547" cy="322997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"</a:t>
            </a:r>
            <a:r>
              <a:rPr lang="en-US" sz="1199" dirty="0" err="1">
                <a:solidFill>
                  <a:schemeClr val="tx1"/>
                </a:solidFill>
                <a:latin typeface="EYInterstate Light" panose="02000506000000020004" pitchFamily="2" charset="0"/>
              </a:rPr>
              <a:t>inputSpoutAdapter</a:t>
            </a:r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": [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{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"</a:t>
            </a:r>
            <a:r>
              <a:rPr lang="en-US" sz="1199" dirty="0" err="1">
                <a:solidFill>
                  <a:schemeClr val="tx1"/>
                </a:solidFill>
                <a:latin typeface="EYInterstate Light" panose="02000506000000020004" pitchFamily="2" charset="0"/>
              </a:rPr>
              <a:t>spoutName</a:t>
            </a:r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": “ ",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"</a:t>
            </a:r>
            <a:r>
              <a:rPr lang="en-US" sz="1199" dirty="0" err="1">
                <a:solidFill>
                  <a:schemeClr val="tx1"/>
                </a:solidFill>
                <a:latin typeface="EYInterstate Light" panose="02000506000000020004" pitchFamily="2" charset="0"/>
              </a:rPr>
              <a:t>spoutClass</a:t>
            </a:r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": "</a:t>
            </a:r>
            <a:r>
              <a:rPr lang="en-US" sz="1199" dirty="0" err="1">
                <a:solidFill>
                  <a:schemeClr val="tx1"/>
                </a:solidFill>
                <a:latin typeface="EYInterstate Light" panose="02000506000000020004" pitchFamily="2" charset="0"/>
              </a:rPr>
              <a:t>spouts.adapter.customclass</a:t>
            </a:r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",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"</a:t>
            </a:r>
            <a:r>
              <a:rPr lang="en-US" sz="1199" dirty="0" err="1">
                <a:solidFill>
                  <a:schemeClr val="tx1"/>
                </a:solidFill>
                <a:latin typeface="EYInterstate Light" panose="02000506000000020004" pitchFamily="2" charset="0"/>
              </a:rPr>
              <a:t>spoutParellelismCount</a:t>
            </a:r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": “ ",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"</a:t>
            </a:r>
            <a:r>
              <a:rPr lang="en-US" sz="1199" dirty="0" err="1">
                <a:solidFill>
                  <a:schemeClr val="tx1"/>
                </a:solidFill>
                <a:latin typeface="EYInterstate Light" panose="02000506000000020004" pitchFamily="2" charset="0"/>
              </a:rPr>
              <a:t>spoutConfigData</a:t>
            </a:r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": {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    "scheduled": "true/false",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    "</a:t>
            </a:r>
            <a:r>
              <a:rPr lang="en-US" sz="1199" dirty="0" err="1">
                <a:solidFill>
                  <a:schemeClr val="tx1"/>
                </a:solidFill>
                <a:latin typeface="EYInterstate Light" panose="02000506000000020004" pitchFamily="2" charset="0"/>
              </a:rPr>
              <a:t>inputSchema</a:t>
            </a:r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": {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        "type": "record",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        "name": "inputdataschema1",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        "namespace": “ ",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        "fields": [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		]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    }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}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}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],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713915" y="1337133"/>
            <a:ext cx="3800787" cy="378368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"</a:t>
            </a:r>
            <a:r>
              <a:rPr lang="en-US" sz="1199" dirty="0" err="1">
                <a:solidFill>
                  <a:schemeClr val="tx1"/>
                </a:solidFill>
                <a:latin typeface="EYInterstate Light" panose="02000506000000020004" pitchFamily="2" charset="0"/>
              </a:rPr>
              <a:t>boltTransformer</a:t>
            </a:r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": [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{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"</a:t>
            </a:r>
            <a:r>
              <a:rPr lang="en-US" sz="1199" dirty="0" err="1">
                <a:solidFill>
                  <a:schemeClr val="tx1"/>
                </a:solidFill>
                <a:latin typeface="EYInterstate Light" panose="02000506000000020004" pitchFamily="2" charset="0"/>
              </a:rPr>
              <a:t>boltName</a:t>
            </a:r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": “ ",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"</a:t>
            </a:r>
            <a:r>
              <a:rPr lang="en-US" sz="1199" dirty="0" err="1">
                <a:solidFill>
                  <a:schemeClr val="tx1"/>
                </a:solidFill>
                <a:latin typeface="EYInterstate Light" panose="02000506000000020004" pitchFamily="2" charset="0"/>
              </a:rPr>
              <a:t>boltInputComponents</a:t>
            </a:r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": [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    {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        "</a:t>
            </a:r>
            <a:r>
              <a:rPr lang="en-US" sz="1199" dirty="0" err="1">
                <a:solidFill>
                  <a:schemeClr val="tx1"/>
                </a:solidFill>
                <a:latin typeface="EYInterstate Light" panose="02000506000000020004" pitchFamily="2" charset="0"/>
              </a:rPr>
              <a:t>inputName</a:t>
            </a:r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": "inputdataschema1"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    }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],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"</a:t>
            </a:r>
            <a:r>
              <a:rPr lang="en-US" sz="1199" dirty="0" err="1">
                <a:solidFill>
                  <a:schemeClr val="tx1"/>
                </a:solidFill>
                <a:latin typeface="EYInterstate Light" panose="02000506000000020004" pitchFamily="2" charset="0"/>
              </a:rPr>
              <a:t>boltEngagemantType</a:t>
            </a:r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": "EVENTTYPE",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"</a:t>
            </a:r>
            <a:r>
              <a:rPr lang="en-US" sz="1199" dirty="0" err="1">
                <a:solidFill>
                  <a:schemeClr val="tx1"/>
                </a:solidFill>
                <a:latin typeface="EYInterstate Light" panose="02000506000000020004" pitchFamily="2" charset="0"/>
              </a:rPr>
              <a:t>boltParallellismCount</a:t>
            </a:r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": “ ",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"</a:t>
            </a:r>
            <a:r>
              <a:rPr lang="en-US" sz="1199" dirty="0" err="1">
                <a:solidFill>
                  <a:schemeClr val="tx1"/>
                </a:solidFill>
                <a:latin typeface="EYInterstate Light" panose="02000506000000020004" pitchFamily="2" charset="0"/>
              </a:rPr>
              <a:t>boltTypeSchemaInput</a:t>
            </a:r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": {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    "type": "record",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    "name": "",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    "fields": [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		]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},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"</a:t>
            </a:r>
            <a:r>
              <a:rPr lang="en-US" sz="1199" b="1" dirty="0" err="1">
                <a:solidFill>
                  <a:schemeClr val="tx1"/>
                </a:solidFill>
                <a:latin typeface="EYInterstate Light" panose="02000506000000020004" pitchFamily="2" charset="0"/>
              </a:rPr>
              <a:t>transformRuleEncoded</a:t>
            </a:r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: "{1}",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    “</a:t>
            </a:r>
            <a:r>
              <a:rPr lang="en-US" sz="1199" b="1" dirty="0" err="1">
                <a:solidFill>
                  <a:schemeClr val="tx1"/>
                </a:solidFill>
                <a:latin typeface="EYInterstate Light" panose="02000506000000020004" pitchFamily="2" charset="0"/>
              </a:rPr>
              <a:t>transformRuleProperties</a:t>
            </a:r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": {}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    }</a:t>
            </a:r>
          </a:p>
          <a:p>
            <a:r>
              <a:rPr lang="en-US" sz="1199" dirty="0">
                <a:solidFill>
                  <a:schemeClr val="tx1"/>
                </a:solidFill>
                <a:latin typeface="EYInterstate Light" panose="02000506000000020004" pitchFamily="2" charset="0"/>
              </a:rPr>
              <a:t>    ]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88729" y="5228011"/>
            <a:ext cx="10737257" cy="842869"/>
          </a:xfrm>
          <a:prstGeom prst="rect">
            <a:avLst/>
          </a:prstGeom>
          <a:solidFill>
            <a:schemeClr val="accent6"/>
          </a:solidFill>
          <a:ln>
            <a:solidFill>
              <a:schemeClr val="accent2"/>
            </a:solidFill>
          </a:ln>
        </p:spPr>
        <p:txBody>
          <a:bodyPr wrap="square" lIns="0" tIns="36557" rIns="0" bIns="0" rtlCol="0">
            <a:spAutoFit/>
          </a:bodyPr>
          <a:lstStyle/>
          <a:p>
            <a:pPr marL="171364" indent="-171364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</a:pPr>
            <a:r>
              <a:rPr lang="en-US" sz="1099" b="1" dirty="0">
                <a:latin typeface="EYInterstate Light" panose="02000506000000020004" pitchFamily="2" charset="0"/>
              </a:rPr>
              <a:t>Input Schema: Defines the input data elements read from the source.</a:t>
            </a:r>
          </a:p>
          <a:p>
            <a:pPr marL="171364" indent="-171364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</a:pPr>
            <a:r>
              <a:rPr lang="en-US" sz="1099" b="1" dirty="0">
                <a:latin typeface="EYInterstate Light" panose="02000506000000020004" pitchFamily="2" charset="0"/>
              </a:rPr>
              <a:t>Multiple transformers can be added which defines its own transformation types – EVENT | ALERT | TRANSFORM-EVENT  etc.</a:t>
            </a:r>
          </a:p>
          <a:p>
            <a:pPr marL="171364" indent="-171364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</a:pPr>
            <a:r>
              <a:rPr lang="en-US" sz="1099" b="1" dirty="0">
                <a:latin typeface="EYInterstate Light" panose="02000506000000020004" pitchFamily="2" charset="0"/>
              </a:rPr>
              <a:t>Transform Rules &amp; Properties – Drools Rules are encoded and injected for the transformation adapters which is fired based on the transformation type.</a:t>
            </a:r>
          </a:p>
          <a:p>
            <a:pPr marL="171364" indent="-171364"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</a:pPr>
            <a:r>
              <a:rPr lang="en-US" sz="1099" b="1" dirty="0">
                <a:latin typeface="EYInterstate Light" panose="02000506000000020004" pitchFamily="2" charset="0"/>
              </a:rPr>
              <a:t>All necessary configurations for the storm bolts/spouts are configured including the schedulers from the topology definition</a:t>
            </a:r>
          </a:p>
        </p:txBody>
      </p:sp>
      <p:sp>
        <p:nvSpPr>
          <p:cNvPr id="2" name="Rectangle 1"/>
          <p:cNvSpPr/>
          <p:nvPr/>
        </p:nvSpPr>
        <p:spPr>
          <a:xfrm>
            <a:off x="609601" y="1136233"/>
            <a:ext cx="10972800" cy="5026077"/>
          </a:xfrm>
          <a:prstGeom prst="rect">
            <a:avLst/>
          </a:prstGeom>
          <a:noFill/>
          <a:ln w="9525"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1199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66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 smtClean="0"/>
              <a:t>Complex Event Processing Engine - Real Time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 Event </a:t>
            </a:r>
            <a:r>
              <a:rPr lang="en-US" dirty="0"/>
              <a:t>Processing </a:t>
            </a:r>
            <a:r>
              <a:rPr lang="en-US" dirty="0" smtClean="0"/>
              <a:t>- </a:t>
            </a:r>
            <a:r>
              <a:rPr lang="en-US" dirty="0"/>
              <a:t>Working concept</a:t>
            </a:r>
          </a:p>
        </p:txBody>
      </p:sp>
      <p:sp>
        <p:nvSpPr>
          <p:cNvPr id="10" name="Rectangle 9"/>
          <p:cNvSpPr/>
          <p:nvPr/>
        </p:nvSpPr>
        <p:spPr>
          <a:xfrm>
            <a:off x="811294" y="1853796"/>
            <a:ext cx="5450777" cy="2122553"/>
          </a:xfrm>
          <a:prstGeom prst="rect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1199" dirty="0">
                <a:latin typeface="EYInterstate Light" panose="02000506000000020004" pitchFamily="2" charset="0"/>
              </a:rPr>
              <a:t>package </a:t>
            </a:r>
            <a:r>
              <a:rPr lang="en-US" sz="1199" dirty="0" err="1">
                <a:latin typeface="EYInterstate Light" panose="02000506000000020004" pitchFamily="2" charset="0"/>
              </a:rPr>
              <a:t>com.transformers.drools.vo</a:t>
            </a:r>
            <a:r>
              <a:rPr lang="en-US" sz="1199" dirty="0">
                <a:latin typeface="EYInterstate Light" panose="02000506000000020004" pitchFamily="2" charset="0"/>
              </a:rPr>
              <a:t>;</a:t>
            </a:r>
          </a:p>
          <a:p>
            <a:r>
              <a:rPr lang="en-US" sz="1199" dirty="0">
                <a:latin typeface="EYInterstate Light" panose="02000506000000020004" pitchFamily="2" charset="0"/>
              </a:rPr>
              <a:t>dialect "java" </a:t>
            </a:r>
          </a:p>
          <a:p>
            <a:endParaRPr lang="en-US" sz="1199" dirty="0">
              <a:latin typeface="EYInterstate Light" panose="02000506000000020004" pitchFamily="2" charset="0"/>
            </a:endParaRPr>
          </a:p>
          <a:p>
            <a:r>
              <a:rPr lang="en-US" sz="1199" dirty="0">
                <a:latin typeface="EYInterstate Light" panose="02000506000000020004" pitchFamily="2" charset="0"/>
              </a:rPr>
              <a:t>rule "TEST Facebook message"  </a:t>
            </a:r>
          </a:p>
          <a:p>
            <a:endParaRPr lang="en-US" sz="1199" dirty="0">
              <a:latin typeface="EYInterstate Light" panose="02000506000000020004" pitchFamily="2" charset="0"/>
            </a:endParaRPr>
          </a:p>
          <a:p>
            <a:r>
              <a:rPr lang="en-US" sz="1199" dirty="0">
                <a:latin typeface="EYInterstate Light" panose="02000506000000020004" pitchFamily="2" charset="0"/>
              </a:rPr>
              <a:t> when   </a:t>
            </a:r>
          </a:p>
          <a:p>
            <a:r>
              <a:rPr lang="en-US" sz="1199" dirty="0">
                <a:latin typeface="EYInterstate Light" panose="02000506000000020004" pitchFamily="2" charset="0"/>
              </a:rPr>
              <a:t>  </a:t>
            </a:r>
            <a:r>
              <a:rPr lang="en-US" sz="1199" dirty="0" err="1">
                <a:latin typeface="EYInterstate Light" panose="02000506000000020004" pitchFamily="2" charset="0"/>
              </a:rPr>
              <a:t>sampleRuleVO</a:t>
            </a:r>
            <a:r>
              <a:rPr lang="en-US" sz="1199" dirty="0">
                <a:latin typeface="EYInterstate Light" panose="02000506000000020004" pitchFamily="2" charset="0"/>
              </a:rPr>
              <a:t> : </a:t>
            </a:r>
            <a:r>
              <a:rPr lang="en-US" sz="1199" dirty="0" err="1">
                <a:latin typeface="EYInterstate Light" panose="02000506000000020004" pitchFamily="2" charset="0"/>
              </a:rPr>
              <a:t>SampleAlertRuleVO</a:t>
            </a:r>
            <a:r>
              <a:rPr lang="en-US" sz="1199" dirty="0">
                <a:latin typeface="EYInterstate Light" panose="02000506000000020004" pitchFamily="2" charset="0"/>
              </a:rPr>
              <a:t> () // a sample  ALERT Value Object</a:t>
            </a:r>
          </a:p>
          <a:p>
            <a:r>
              <a:rPr lang="en-US" sz="1199" dirty="0">
                <a:latin typeface="EYInterstate Light" panose="02000506000000020004" pitchFamily="2" charset="0"/>
              </a:rPr>
              <a:t> then   </a:t>
            </a:r>
          </a:p>
          <a:p>
            <a:r>
              <a:rPr lang="en-US" sz="1199" dirty="0">
                <a:latin typeface="EYInterstate Light" panose="02000506000000020004" pitchFamily="2" charset="0"/>
              </a:rPr>
              <a:t>String test = </a:t>
            </a:r>
            <a:r>
              <a:rPr lang="en-US" sz="1199" dirty="0" err="1">
                <a:latin typeface="EYInterstate Light" panose="02000506000000020004" pitchFamily="2" charset="0"/>
              </a:rPr>
              <a:t>sampleRuleVO</a:t>
            </a:r>
            <a:r>
              <a:rPr lang="en-US" sz="1199" dirty="0">
                <a:latin typeface="EYInterstate Light" panose="02000506000000020004" pitchFamily="2" charset="0"/>
              </a:rPr>
              <a:t> .</a:t>
            </a:r>
            <a:r>
              <a:rPr lang="en-US" sz="1199" dirty="0" err="1">
                <a:latin typeface="EYInterstate Light" panose="02000506000000020004" pitchFamily="2" charset="0"/>
              </a:rPr>
              <a:t>getValueIn</a:t>
            </a:r>
            <a:r>
              <a:rPr lang="en-US" sz="1199" dirty="0">
                <a:latin typeface="EYInterstate Light" panose="02000506000000020004" pitchFamily="2" charset="0"/>
              </a:rPr>
              <a:t>("</a:t>
            </a:r>
            <a:r>
              <a:rPr lang="en-US" sz="1199" dirty="0" err="1">
                <a:latin typeface="EYInterstate Light" panose="02000506000000020004" pitchFamily="2" charset="0"/>
              </a:rPr>
              <a:t>postDate</a:t>
            </a:r>
            <a:r>
              <a:rPr lang="en-US" sz="1199" dirty="0">
                <a:latin typeface="EYInterstate Light" panose="02000506000000020004" pitchFamily="2" charset="0"/>
              </a:rPr>
              <a:t>").</a:t>
            </a:r>
            <a:r>
              <a:rPr lang="en-US" sz="1199" dirty="0" err="1">
                <a:latin typeface="EYInterstate Light" panose="02000506000000020004" pitchFamily="2" charset="0"/>
              </a:rPr>
              <a:t>toString</a:t>
            </a:r>
            <a:r>
              <a:rPr lang="en-US" sz="1199" dirty="0">
                <a:latin typeface="EYInterstate Light" panose="02000506000000020004" pitchFamily="2" charset="0"/>
              </a:rPr>
              <a:t>();</a:t>
            </a:r>
          </a:p>
          <a:p>
            <a:r>
              <a:rPr lang="en-IN" sz="1199" dirty="0">
                <a:latin typeface="EYInterstate Light" panose="02000506000000020004" pitchFamily="2" charset="0"/>
              </a:rPr>
              <a:t> </a:t>
            </a:r>
            <a:r>
              <a:rPr lang="en-IN" sz="1199" dirty="0" err="1">
                <a:latin typeface="EYInterstate Light" panose="02000506000000020004" pitchFamily="2" charset="0"/>
              </a:rPr>
              <a:t>System.out.println</a:t>
            </a:r>
            <a:r>
              <a:rPr lang="en-IN" sz="1199" dirty="0">
                <a:latin typeface="EYInterstate Light" panose="02000506000000020004" pitchFamily="2" charset="0"/>
              </a:rPr>
              <a:t>("Feed Test============== Post DATE "+test);</a:t>
            </a:r>
          </a:p>
          <a:p>
            <a:r>
              <a:rPr lang="en-US" sz="1199" dirty="0">
                <a:latin typeface="EYInterstate Light" panose="02000506000000020004" pitchFamily="2" charset="0"/>
              </a:rPr>
              <a:t>end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1294" y="1385906"/>
            <a:ext cx="1919194" cy="219945"/>
          </a:xfrm>
          <a:prstGeom prst="rect">
            <a:avLst/>
          </a:prstGeom>
          <a:solidFill>
            <a:schemeClr val="accent2"/>
          </a:solidFill>
          <a:ln>
            <a:solidFill>
              <a:srgbClr val="FFFFFF"/>
            </a:solidFill>
          </a:ln>
        </p:spPr>
        <p:txBody>
          <a:bodyPr wrap="square" lIns="0" tIns="36557" rIns="0" bIns="0" rtlCol="0">
            <a:spAutoFit/>
          </a:bodyPr>
          <a:lstStyle/>
          <a:p>
            <a:pPr>
              <a:lnSpc>
                <a:spcPct val="85000"/>
              </a:lnSpc>
              <a:spcAft>
                <a:spcPts val="600"/>
              </a:spcAft>
              <a:buClr>
                <a:schemeClr val="accent2"/>
              </a:buClr>
              <a:buSzPct val="70000"/>
            </a:pPr>
            <a:r>
              <a:rPr lang="en-US" sz="1399" dirty="0"/>
              <a:t>Drools Rules – Samples </a:t>
            </a:r>
          </a:p>
        </p:txBody>
      </p:sp>
      <p:sp>
        <p:nvSpPr>
          <p:cNvPr id="2" name="Rectangle 1"/>
          <p:cNvSpPr/>
          <p:nvPr/>
        </p:nvSpPr>
        <p:spPr>
          <a:xfrm>
            <a:off x="699548" y="1299335"/>
            <a:ext cx="10882853" cy="4705012"/>
          </a:xfrm>
          <a:prstGeom prst="rect">
            <a:avLst/>
          </a:prstGeom>
          <a:noFill/>
          <a:ln w="9525">
            <a:solidFill>
              <a:schemeClr val="accent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en-US" sz="1199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916488" y="1466766"/>
            <a:ext cx="4490639" cy="3783681"/>
          </a:xfrm>
          <a:prstGeom prst="rect">
            <a:avLst/>
          </a:prstGeom>
          <a:solidFill>
            <a:schemeClr val="accent4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1199" dirty="0">
                <a:latin typeface="EYInterstate Light" panose="02000506000000020004" pitchFamily="2" charset="0"/>
              </a:rPr>
              <a:t>package </a:t>
            </a:r>
            <a:r>
              <a:rPr lang="en-US" sz="1199" dirty="0" err="1">
                <a:latin typeface="EYInterstate Light" panose="02000506000000020004" pitchFamily="2" charset="0"/>
              </a:rPr>
              <a:t>com.transformers.drools.vo</a:t>
            </a:r>
            <a:r>
              <a:rPr lang="en-US" sz="1199" dirty="0">
                <a:latin typeface="EYInterstate Light" panose="02000506000000020004" pitchFamily="2" charset="0"/>
              </a:rPr>
              <a:t>;</a:t>
            </a:r>
          </a:p>
          <a:p>
            <a:r>
              <a:rPr lang="en-US" sz="1199" dirty="0">
                <a:latin typeface="EYInterstate Light" panose="02000506000000020004" pitchFamily="2" charset="0"/>
              </a:rPr>
              <a:t>import </a:t>
            </a:r>
            <a:r>
              <a:rPr lang="en-US" sz="1199" dirty="0" err="1">
                <a:latin typeface="EYInterstate Light" panose="02000506000000020004" pitchFamily="2" charset="0"/>
              </a:rPr>
              <a:t>java.util.List</a:t>
            </a:r>
            <a:r>
              <a:rPr lang="en-US" sz="1199" dirty="0">
                <a:latin typeface="EYInterstate Light" panose="02000506000000020004" pitchFamily="2" charset="0"/>
              </a:rPr>
              <a:t>;</a:t>
            </a:r>
          </a:p>
          <a:p>
            <a:r>
              <a:rPr lang="en-US" sz="1199" dirty="0">
                <a:latin typeface="EYInterstate Light" panose="02000506000000020004" pitchFamily="2" charset="0"/>
              </a:rPr>
              <a:t>dialect "java" </a:t>
            </a:r>
          </a:p>
          <a:p>
            <a:endParaRPr lang="en-US" sz="1199" dirty="0">
              <a:latin typeface="EYInterstate Light" panose="02000506000000020004" pitchFamily="2" charset="0"/>
            </a:endParaRPr>
          </a:p>
          <a:p>
            <a:r>
              <a:rPr lang="en-IN" sz="1199" dirty="0">
                <a:latin typeface="EYInterstate Light" panose="02000506000000020004" pitchFamily="2" charset="0"/>
              </a:rPr>
              <a:t>rule "Validate the input Tuple“</a:t>
            </a:r>
          </a:p>
          <a:p>
            <a:endParaRPr lang="en-IN" sz="1199" dirty="0">
              <a:latin typeface="EYInterstate Light" panose="02000506000000020004" pitchFamily="2" charset="0"/>
            </a:endParaRPr>
          </a:p>
          <a:p>
            <a:r>
              <a:rPr lang="en-US" sz="1199" dirty="0">
                <a:latin typeface="EYInterstate Light" panose="02000506000000020004" pitchFamily="2" charset="0"/>
              </a:rPr>
              <a:t>  when</a:t>
            </a:r>
          </a:p>
          <a:p>
            <a:r>
              <a:rPr lang="en-US" sz="1199" dirty="0">
                <a:latin typeface="EYInterstate Light" panose="02000506000000020004" pitchFamily="2" charset="0"/>
              </a:rPr>
              <a:t>   </a:t>
            </a:r>
            <a:r>
              <a:rPr lang="en-US" sz="1199" dirty="0" err="1">
                <a:latin typeface="EYInterstate Light" panose="02000506000000020004" pitchFamily="2" charset="0"/>
              </a:rPr>
              <a:t>sampleRuleVO</a:t>
            </a:r>
            <a:r>
              <a:rPr lang="en-US" sz="1199" dirty="0">
                <a:latin typeface="EYInterstate Light" panose="02000506000000020004" pitchFamily="2" charset="0"/>
              </a:rPr>
              <a:t> : </a:t>
            </a:r>
            <a:r>
              <a:rPr lang="en-US" sz="1199" dirty="0" err="1">
                <a:latin typeface="EYInterstate Light" panose="02000506000000020004" pitchFamily="2" charset="0"/>
              </a:rPr>
              <a:t>SampleAlertRuleVO</a:t>
            </a:r>
            <a:r>
              <a:rPr lang="en-US" sz="1199" dirty="0">
                <a:latin typeface="EYInterstate Light" panose="02000506000000020004" pitchFamily="2" charset="0"/>
              </a:rPr>
              <a:t> ()</a:t>
            </a:r>
          </a:p>
          <a:p>
            <a:r>
              <a:rPr lang="en-US" sz="1199" dirty="0">
                <a:latin typeface="EYInterstate Light" panose="02000506000000020004" pitchFamily="2" charset="0"/>
              </a:rPr>
              <a:t>  then</a:t>
            </a:r>
          </a:p>
          <a:p>
            <a:r>
              <a:rPr lang="en-US" sz="1199" dirty="0">
                <a:latin typeface="EYInterstate Light" panose="02000506000000020004" pitchFamily="2" charset="0"/>
              </a:rPr>
              <a:t>   #List&lt;String&gt; </a:t>
            </a:r>
            <a:r>
              <a:rPr lang="en-US" sz="1199" dirty="0" err="1">
                <a:latin typeface="EYInterstate Light" panose="02000506000000020004" pitchFamily="2" charset="0"/>
              </a:rPr>
              <a:t>fieldNames</a:t>
            </a:r>
            <a:r>
              <a:rPr lang="en-US" sz="1199" dirty="0">
                <a:latin typeface="EYInterstate Light" panose="02000506000000020004" pitchFamily="2" charset="0"/>
              </a:rPr>
              <a:t> = </a:t>
            </a:r>
            <a:r>
              <a:rPr lang="en-US" sz="1199" dirty="0" err="1">
                <a:latin typeface="EYInterstate Light" panose="02000506000000020004" pitchFamily="2" charset="0"/>
              </a:rPr>
              <a:t>sampleRuleVO</a:t>
            </a:r>
            <a:r>
              <a:rPr lang="en-US" sz="1199" dirty="0">
                <a:latin typeface="EYInterstate Light" panose="02000506000000020004" pitchFamily="2" charset="0"/>
              </a:rPr>
              <a:t> </a:t>
            </a:r>
            <a:r>
              <a:rPr lang="en-US" sz="1199" dirty="0" err="1">
                <a:latin typeface="EYInterstate Light" panose="02000506000000020004" pitchFamily="2" charset="0"/>
              </a:rPr>
              <a:t>getInputFields</a:t>
            </a:r>
            <a:r>
              <a:rPr lang="en-US" sz="1199" dirty="0">
                <a:latin typeface="EYInterstate Light" panose="02000506000000020004" pitchFamily="2" charset="0"/>
              </a:rPr>
              <a:t>();</a:t>
            </a:r>
          </a:p>
          <a:p>
            <a:r>
              <a:rPr lang="en-US" sz="1199" dirty="0">
                <a:latin typeface="EYInterstate Light" panose="02000506000000020004" pitchFamily="2" charset="0"/>
              </a:rPr>
              <a:t>    </a:t>
            </a:r>
            <a:r>
              <a:rPr lang="en-US" sz="1199" dirty="0" err="1">
                <a:latin typeface="EYInterstate Light" panose="02000506000000020004" pitchFamily="2" charset="0"/>
              </a:rPr>
              <a:t>sampleRuleVO.setFilterFlag</a:t>
            </a:r>
            <a:r>
              <a:rPr lang="en-US" sz="1199" dirty="0">
                <a:latin typeface="EYInterstate Light" panose="02000506000000020004" pitchFamily="2" charset="0"/>
              </a:rPr>
              <a:t>(false);</a:t>
            </a:r>
          </a:p>
          <a:p>
            <a:r>
              <a:rPr lang="en-US" sz="1199" dirty="0">
                <a:latin typeface="EYInterstate Light" panose="02000506000000020004" pitchFamily="2" charset="0"/>
              </a:rPr>
              <a:t>   for(String name: </a:t>
            </a:r>
            <a:r>
              <a:rPr lang="en-US" sz="1199" dirty="0" err="1">
                <a:latin typeface="EYInterstate Light" panose="02000506000000020004" pitchFamily="2" charset="0"/>
              </a:rPr>
              <a:t>sampleRuleVO</a:t>
            </a:r>
            <a:r>
              <a:rPr lang="en-US" sz="1199" dirty="0">
                <a:latin typeface="EYInterstate Light" panose="02000506000000020004" pitchFamily="2" charset="0"/>
              </a:rPr>
              <a:t> </a:t>
            </a:r>
            <a:r>
              <a:rPr lang="en-US" sz="1199" dirty="0" err="1">
                <a:latin typeface="EYInterstate Light" panose="02000506000000020004" pitchFamily="2" charset="0"/>
              </a:rPr>
              <a:t>getInputFields</a:t>
            </a:r>
            <a:r>
              <a:rPr lang="en-US" sz="1199" dirty="0">
                <a:latin typeface="EYInterstate Light" panose="02000506000000020004" pitchFamily="2" charset="0"/>
              </a:rPr>
              <a:t>())</a:t>
            </a:r>
          </a:p>
          <a:p>
            <a:r>
              <a:rPr lang="en-US" sz="1199" dirty="0">
                <a:latin typeface="EYInterstate Light" panose="02000506000000020004" pitchFamily="2" charset="0"/>
              </a:rPr>
              <a:t>   {</a:t>
            </a:r>
          </a:p>
          <a:p>
            <a:r>
              <a:rPr lang="en-US" sz="1199" dirty="0">
                <a:latin typeface="EYInterstate Light" panose="02000506000000020004" pitchFamily="2" charset="0"/>
              </a:rPr>
              <a:t>   if(</a:t>
            </a:r>
            <a:r>
              <a:rPr lang="en-US" sz="1199" dirty="0" err="1">
                <a:latin typeface="EYInterstate Light" panose="02000506000000020004" pitchFamily="2" charset="0"/>
              </a:rPr>
              <a:t>sampleRuleVO</a:t>
            </a:r>
            <a:r>
              <a:rPr lang="en-US" sz="1199" dirty="0">
                <a:latin typeface="EYInterstate Light" panose="02000506000000020004" pitchFamily="2" charset="0"/>
              </a:rPr>
              <a:t> .</a:t>
            </a:r>
            <a:r>
              <a:rPr lang="en-US" sz="1199" dirty="0" err="1">
                <a:latin typeface="EYInterstate Light" panose="02000506000000020004" pitchFamily="2" charset="0"/>
              </a:rPr>
              <a:t>getValueIn</a:t>
            </a:r>
            <a:r>
              <a:rPr lang="en-US" sz="1199" dirty="0">
                <a:latin typeface="EYInterstate Light" panose="02000506000000020004" pitchFamily="2" charset="0"/>
              </a:rPr>
              <a:t>(name) != null )</a:t>
            </a:r>
          </a:p>
          <a:p>
            <a:r>
              <a:rPr lang="en-US" sz="1199" dirty="0">
                <a:latin typeface="EYInterstate Light" panose="02000506000000020004" pitchFamily="2" charset="0"/>
              </a:rPr>
              <a:t>   {</a:t>
            </a:r>
          </a:p>
          <a:p>
            <a:r>
              <a:rPr lang="en-US" sz="1199" dirty="0">
                <a:latin typeface="EYInterstate Light" panose="02000506000000020004" pitchFamily="2" charset="0"/>
              </a:rPr>
              <a:t>           </a:t>
            </a:r>
            <a:r>
              <a:rPr lang="en-US" sz="1199" dirty="0" err="1">
                <a:latin typeface="EYInterstate Light" panose="02000506000000020004" pitchFamily="2" charset="0"/>
              </a:rPr>
              <a:t>sampleRuleVO</a:t>
            </a:r>
            <a:r>
              <a:rPr lang="en-US" sz="1199" dirty="0">
                <a:latin typeface="EYInterstate Light" panose="02000506000000020004" pitchFamily="2" charset="0"/>
              </a:rPr>
              <a:t> </a:t>
            </a:r>
            <a:r>
              <a:rPr lang="en-US" sz="1199" dirty="0" err="1">
                <a:latin typeface="EYInterstate Light" panose="02000506000000020004" pitchFamily="2" charset="0"/>
              </a:rPr>
              <a:t>setFilterFlag</a:t>
            </a:r>
            <a:r>
              <a:rPr lang="en-US" sz="1199" dirty="0">
                <a:latin typeface="EYInterstate Light" panose="02000506000000020004" pitchFamily="2" charset="0"/>
              </a:rPr>
              <a:t>(true);</a:t>
            </a:r>
          </a:p>
          <a:p>
            <a:r>
              <a:rPr lang="en-US" sz="1199" dirty="0">
                <a:latin typeface="EYInterstate Light" panose="02000506000000020004" pitchFamily="2" charset="0"/>
              </a:rPr>
              <a:t>           break;</a:t>
            </a:r>
          </a:p>
          <a:p>
            <a:r>
              <a:rPr lang="en-US" sz="1199" dirty="0">
                <a:latin typeface="EYInterstate Light" panose="02000506000000020004" pitchFamily="2" charset="0"/>
              </a:rPr>
              <a:t>   }</a:t>
            </a:r>
          </a:p>
          <a:p>
            <a:r>
              <a:rPr lang="en-US" sz="1199" dirty="0">
                <a:latin typeface="EYInterstate Light" panose="02000506000000020004" pitchFamily="2" charset="0"/>
              </a:rPr>
              <a:t>   }</a:t>
            </a:r>
          </a:p>
          <a:p>
            <a:r>
              <a:rPr lang="en-US" sz="1199" dirty="0">
                <a:latin typeface="EYInterstate Light" panose="02000506000000020004" pitchFamily="2" charset="0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94776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789</Words>
  <Application>Microsoft Office PowerPoint</Application>
  <PresentationFormat>Widescreen</PresentationFormat>
  <Paragraphs>211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EYInterstate Light</vt:lpstr>
      <vt:lpstr>Wingdings</vt:lpstr>
      <vt:lpstr>Office Theme</vt:lpstr>
      <vt:lpstr>Complex Event Processing – Real Time</vt:lpstr>
      <vt:lpstr>PowerPoint Presentation</vt:lpstr>
      <vt:lpstr>CEP Engine – Business Rule Integration</vt:lpstr>
      <vt:lpstr>CEP with Business Rule Integration</vt:lpstr>
      <vt:lpstr>CEP Engine – Solution Architecture</vt:lpstr>
      <vt:lpstr>Event Processing Engine – Storm based</vt:lpstr>
      <vt:lpstr>Complex Event Processing – Working concept</vt:lpstr>
      <vt:lpstr>Complex Event Processing – Working concept</vt:lpstr>
      <vt:lpstr>Complex Event Processing - Working concept</vt:lpstr>
    </vt:vector>
  </TitlesOfParts>
  <Company>Ernst &amp; Young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Sivan Sasidharan</dc:creator>
  <cp:lastModifiedBy>Sivan Sasidharan</cp:lastModifiedBy>
  <cp:revision>7</cp:revision>
  <dcterms:created xsi:type="dcterms:W3CDTF">2016-08-18T10:23:22Z</dcterms:created>
  <dcterms:modified xsi:type="dcterms:W3CDTF">2016-08-18T10:38:42Z</dcterms:modified>
</cp:coreProperties>
</file>