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media/image1.png" ContentType="image/png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10080625" cy="56705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881640"/>
            <a:ext cx="907164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2954880"/>
            <a:ext cx="907164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88164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88164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295488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295488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881640"/>
            <a:ext cx="292068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881640"/>
            <a:ext cx="292068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881640"/>
            <a:ext cx="292068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2954880"/>
            <a:ext cx="292068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2954880"/>
            <a:ext cx="292068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2954880"/>
            <a:ext cx="292068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504000" y="881640"/>
            <a:ext cx="9071640" cy="3968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881640"/>
            <a:ext cx="9071640" cy="396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881640"/>
            <a:ext cx="4426920" cy="396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881640"/>
            <a:ext cx="4426920" cy="396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504000" y="290160"/>
            <a:ext cx="9071640" cy="2158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4000" y="88164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2680" y="881640"/>
            <a:ext cx="4426920" cy="396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504000" y="295488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881640"/>
            <a:ext cx="9071640" cy="3968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881640"/>
            <a:ext cx="4426920" cy="396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88164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2680" y="295488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88164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2680" y="88164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504000" y="2954880"/>
            <a:ext cx="907164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881640"/>
            <a:ext cx="907164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04000" y="2954880"/>
            <a:ext cx="907164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504000" y="88164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2680" y="88164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504000" y="295488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2680" y="295488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4000" y="881640"/>
            <a:ext cx="292068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71200" y="881640"/>
            <a:ext cx="292068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38040" y="881640"/>
            <a:ext cx="292068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504000" y="2954880"/>
            <a:ext cx="292068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71200" y="2954880"/>
            <a:ext cx="292068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38040" y="2954880"/>
            <a:ext cx="292068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881640"/>
            <a:ext cx="9071640" cy="396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881640"/>
            <a:ext cx="4426920" cy="396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881640"/>
            <a:ext cx="4426920" cy="396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90160"/>
            <a:ext cx="9071640" cy="21589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88164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881640"/>
            <a:ext cx="4426920" cy="396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295488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881640"/>
            <a:ext cx="4426920" cy="39686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88164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295488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64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88164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881640"/>
            <a:ext cx="442692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2954880"/>
            <a:ext cx="9071640" cy="1892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320" spc="-1" strike="noStrike">
              <a:solidFill>
                <a:srgbClr val="23408f"/>
              </a:solidFill>
              <a:latin typeface="Noto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latin typeface="Arial"/>
              </a:rPr>
              <a:t>C</a:t>
            </a:r>
            <a:r>
              <a:rPr b="0" lang="en-US" sz="4400" spc="-1" strike="noStrike">
                <a:latin typeface="Arial"/>
              </a:rPr>
              <a:t>li</a:t>
            </a:r>
            <a:r>
              <a:rPr b="0" lang="en-US" sz="4400" spc="-1" strike="noStrike">
                <a:latin typeface="Arial"/>
              </a:rPr>
              <a:t>c</a:t>
            </a:r>
            <a:r>
              <a:rPr b="0" lang="en-US" sz="4400" spc="-1" strike="noStrike">
                <a:latin typeface="Arial"/>
              </a:rPr>
              <a:t>k </a:t>
            </a:r>
            <a:r>
              <a:rPr b="0" lang="en-US" sz="4400" spc="-1" strike="noStrike">
                <a:latin typeface="Arial"/>
              </a:rPr>
              <a:t>t</a:t>
            </a:r>
            <a:r>
              <a:rPr b="0" lang="en-US" sz="4400" spc="-1" strike="noStrike">
                <a:latin typeface="Arial"/>
              </a:rPr>
              <a:t>o </a:t>
            </a:r>
            <a:r>
              <a:rPr b="0" lang="en-US" sz="4400" spc="-1" strike="noStrike">
                <a:latin typeface="Arial"/>
              </a:rPr>
              <a:t>e</a:t>
            </a:r>
            <a:r>
              <a:rPr b="0" lang="en-US" sz="4400" spc="-1" strike="noStrike">
                <a:latin typeface="Arial"/>
              </a:rPr>
              <a:t>d</a:t>
            </a:r>
            <a:r>
              <a:rPr b="0" lang="en-US" sz="4400" spc="-1" strike="noStrike">
                <a:latin typeface="Arial"/>
              </a:rPr>
              <a:t>it </a:t>
            </a:r>
            <a:r>
              <a:rPr b="0" lang="en-US" sz="4400" spc="-1" strike="noStrike">
                <a:latin typeface="Arial"/>
              </a:rPr>
              <a:t>t</a:t>
            </a:r>
            <a:r>
              <a:rPr b="0" lang="en-US" sz="4400" spc="-1" strike="noStrike">
                <a:latin typeface="Arial"/>
              </a:rPr>
              <a:t>h</a:t>
            </a:r>
            <a:r>
              <a:rPr b="0" lang="en-US" sz="4400" spc="-1" strike="noStrike">
                <a:latin typeface="Arial"/>
              </a:rPr>
              <a:t>e </a:t>
            </a:r>
            <a:r>
              <a:rPr b="0" lang="en-US" sz="4400" spc="-1" strike="noStrike">
                <a:latin typeface="Arial"/>
              </a:rPr>
              <a:t>ti</a:t>
            </a:r>
            <a:r>
              <a:rPr b="0" lang="en-US" sz="4400" spc="-1" strike="noStrike">
                <a:latin typeface="Arial"/>
              </a:rPr>
              <a:t>tl</a:t>
            </a:r>
            <a:r>
              <a:rPr b="0" lang="en-US" sz="4400" spc="-1" strike="noStrike">
                <a:latin typeface="Arial"/>
              </a:rPr>
              <a:t>e </a:t>
            </a:r>
            <a:r>
              <a:rPr b="0" lang="en-US" sz="4400" spc="-1" strike="noStrike">
                <a:latin typeface="Arial"/>
              </a:rPr>
              <a:t>t</a:t>
            </a:r>
            <a:r>
              <a:rPr b="0" lang="en-US" sz="4400" spc="-1" strike="noStrike">
                <a:latin typeface="Arial"/>
              </a:rPr>
              <a:t>e</a:t>
            </a:r>
            <a:r>
              <a:rPr b="0" lang="en-US" sz="4400" spc="-1" strike="noStrike">
                <a:latin typeface="Arial"/>
              </a:rPr>
              <a:t>x</a:t>
            </a:r>
            <a:r>
              <a:rPr b="0" lang="en-US" sz="4400" spc="-1" strike="noStrike">
                <a:latin typeface="Arial"/>
              </a:rPr>
              <a:t>t </a:t>
            </a:r>
            <a:r>
              <a:rPr b="0" lang="en-US" sz="4400" spc="-1" strike="noStrike">
                <a:latin typeface="Arial"/>
              </a:rPr>
              <a:t>f</a:t>
            </a:r>
            <a:r>
              <a:rPr b="0" lang="en-US" sz="4400" spc="-1" strike="noStrike">
                <a:latin typeface="Arial"/>
              </a:rPr>
              <a:t>o</a:t>
            </a:r>
            <a:r>
              <a:rPr b="0" lang="en-US" sz="4400" spc="-1" strike="noStrike">
                <a:latin typeface="Arial"/>
              </a:rPr>
              <a:t>r</a:t>
            </a:r>
            <a:r>
              <a:rPr b="0" lang="en-US" sz="4400" spc="-1" strike="noStrike">
                <a:latin typeface="Arial"/>
              </a:rPr>
              <a:t>m</a:t>
            </a:r>
            <a:r>
              <a:rPr b="0" lang="en-US" sz="4400" spc="-1" strike="noStrike">
                <a:latin typeface="Arial"/>
              </a:rPr>
              <a:t>a</a:t>
            </a:r>
            <a:r>
              <a:rPr b="0" lang="en-US" sz="4400" spc="-1" strike="noStrike">
                <a:latin typeface="Arial"/>
              </a:rPr>
              <a:t>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pPr algn="r"/>
            <a:fld id="{03C0FC93-5F95-404B-BFC8-A4A02EDE4563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ine 1"/>
          <p:cNvSpPr/>
          <p:nvPr/>
        </p:nvSpPr>
        <p:spPr>
          <a:xfrm flipV="1">
            <a:off x="587520" y="5297760"/>
            <a:ext cx="360" cy="299520"/>
          </a:xfrm>
          <a:prstGeom prst="line">
            <a:avLst/>
          </a:prstGeom>
          <a:ln w="6480">
            <a:solidFill>
              <a:srgbClr val="32639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2" name="Picture 10" descr=""/>
          <p:cNvPicPr/>
          <p:nvPr/>
        </p:nvPicPr>
        <p:blipFill>
          <a:blip r:embed="rId2"/>
          <a:stretch/>
        </p:blipFill>
        <p:spPr>
          <a:xfrm>
            <a:off x="8243640" y="5208120"/>
            <a:ext cx="1368720" cy="355320"/>
          </a:xfrm>
          <a:prstGeom prst="rect">
            <a:avLst/>
          </a:prstGeom>
          <a:ln>
            <a:noFill/>
          </a:ln>
        </p:spPr>
      </p:pic>
      <p:sp>
        <p:nvSpPr>
          <p:cNvPr id="43" name="PlaceHolder 2"/>
          <p:cNvSpPr>
            <a:spLocks noGrp="1"/>
          </p:cNvSpPr>
          <p:nvPr>
            <p:ph type="title"/>
          </p:nvPr>
        </p:nvSpPr>
        <p:spPr>
          <a:xfrm>
            <a:off x="504000" y="290160"/>
            <a:ext cx="9071640" cy="465480"/>
          </a:xfrm>
          <a:prstGeom prst="rect">
            <a:avLst/>
          </a:prstGeom>
        </p:spPr>
        <p:txBody>
          <a:bodyPr anchor="ctr">
            <a:normAutofit/>
          </a:bodyPr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000000"/>
                </a:solidFill>
                <a:latin typeface="Noto Sans"/>
              </a:rPr>
              <a:t>Click to Edit Master Title Style</a:t>
            </a:r>
            <a:endParaRPr b="0" lang="en-US" sz="40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504000" y="881640"/>
            <a:ext cx="9071640" cy="3968640"/>
          </a:xfrm>
          <a:prstGeom prst="rect">
            <a:avLst/>
          </a:prstGeom>
        </p:spPr>
        <p:txBody>
          <a:bodyPr/>
          <a:p>
            <a:pPr marL="343080" indent="-342720">
              <a:lnSpc>
                <a:spcPct val="100000"/>
              </a:lnSpc>
              <a:spcBef>
                <a:spcPts val="561"/>
              </a:spcBef>
              <a:buClr>
                <a:srgbClr val="23408f"/>
              </a:buClr>
              <a:buFont typeface="Wingdings" charset="2"/>
              <a:buChar char=""/>
            </a:pPr>
            <a:r>
              <a:rPr b="0" lang="en-US" sz="2800" spc="-1" strike="noStrike">
                <a:solidFill>
                  <a:srgbClr val="23408f"/>
                </a:solidFill>
                <a:latin typeface="Noto Sans"/>
              </a:rPr>
              <a:t>Click to Edit Master Text Styles</a:t>
            </a:r>
            <a:endParaRPr b="0" lang="en-US" sz="2800" spc="-1" strike="noStrike">
              <a:solidFill>
                <a:srgbClr val="23408f"/>
              </a:solidFill>
              <a:latin typeface="Noto Sans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buClr>
                <a:srgbClr val="009dbf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9dbf"/>
                </a:solidFill>
                <a:latin typeface="Noto Sans"/>
              </a:rPr>
              <a:t>Second level</a:t>
            </a:r>
            <a:endParaRPr b="0" lang="en-US" sz="2400" spc="-1" strike="noStrike">
              <a:solidFill>
                <a:srgbClr val="37669f"/>
              </a:solidFill>
              <a:latin typeface="Noto Sans"/>
            </a:endParaRPr>
          </a:p>
          <a:p>
            <a:pPr lvl="2" marL="1143000" indent="-228240">
              <a:lnSpc>
                <a:spcPct val="100000"/>
              </a:lnSpc>
              <a:spcBef>
                <a:spcPts val="400"/>
              </a:spcBef>
              <a:buClr>
                <a:srgbClr val="37669f"/>
              </a:buClr>
              <a:buFont typeface="Wingdings" charset="2"/>
              <a:buChar char=""/>
            </a:pPr>
            <a:r>
              <a:rPr b="0" lang="en-US" sz="2000" spc="-1" strike="noStrike">
                <a:solidFill>
                  <a:srgbClr val="37669f"/>
                </a:solidFill>
                <a:latin typeface="Noto Sans"/>
              </a:rPr>
              <a:t>Third level</a:t>
            </a:r>
            <a:endParaRPr b="0" lang="en-US" sz="2000" spc="-1" strike="noStrike">
              <a:solidFill>
                <a:srgbClr val="009dbf"/>
              </a:solidFill>
              <a:latin typeface="Noto Sans"/>
            </a:endParaRPr>
          </a:p>
          <a:p>
            <a:pPr lvl="3" marL="1600200" indent="-228240">
              <a:lnSpc>
                <a:spcPct val="100000"/>
              </a:lnSpc>
              <a:spcBef>
                <a:spcPts val="360"/>
              </a:spcBef>
              <a:buClr>
                <a:srgbClr val="009dbf"/>
              </a:buClr>
              <a:buFont typeface="Arial"/>
              <a:buChar char="–"/>
            </a:pPr>
            <a:r>
              <a:rPr b="0" lang="en-US" sz="1800" spc="-1" strike="noStrike">
                <a:solidFill>
                  <a:srgbClr val="009dbf"/>
                </a:solidFill>
                <a:latin typeface="Noto Sans"/>
              </a:rPr>
              <a:t>Fourth level</a:t>
            </a:r>
            <a:endParaRPr b="0" lang="en-US" sz="1800" spc="-1" strike="noStrike">
              <a:solidFill>
                <a:srgbClr val="23408f"/>
              </a:solidFill>
              <a:latin typeface="Noto Sans"/>
            </a:endParaRPr>
          </a:p>
          <a:p>
            <a:pPr lvl="4" marL="2057400" indent="-228240">
              <a:lnSpc>
                <a:spcPct val="100000"/>
              </a:lnSpc>
              <a:spcBef>
                <a:spcPts val="320"/>
              </a:spcBef>
              <a:buClr>
                <a:srgbClr val="23408f"/>
              </a:buClr>
              <a:buFont typeface="Arial"/>
              <a:buChar char="»"/>
            </a:pPr>
            <a:r>
              <a:rPr b="0" lang="en-US" sz="1600" spc="-1" strike="noStrike">
                <a:solidFill>
                  <a:srgbClr val="23408f"/>
                </a:solidFill>
                <a:latin typeface="Noto Sans"/>
              </a:rPr>
              <a:t>Fifth level</a:t>
            </a:r>
            <a:endParaRPr b="0" lang="en-US" sz="1600" spc="-1" strike="noStrike">
              <a:solidFill>
                <a:srgbClr val="23408f"/>
              </a:solidFill>
              <a:latin typeface="Noto Sans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sldNum"/>
          </p:nvPr>
        </p:nvSpPr>
        <p:spPr>
          <a:xfrm>
            <a:off x="83880" y="5292000"/>
            <a:ext cx="503640" cy="301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4505215C-FBA8-4BDF-8008-0D7BCD449DFB}" type="slidenum">
              <a:rPr b="1" lang="en-US" sz="1200" spc="-1" strike="noStrike">
                <a:solidFill>
                  <a:srgbClr val="18434e"/>
                </a:solidFill>
                <a:latin typeface="Noto Sans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6" name="Line 5"/>
          <p:cNvSpPr/>
          <p:nvPr/>
        </p:nvSpPr>
        <p:spPr>
          <a:xfrm>
            <a:off x="503640" y="756000"/>
            <a:ext cx="9576000" cy="360"/>
          </a:xfrm>
          <a:prstGeom prst="line">
            <a:avLst/>
          </a:prstGeom>
          <a:ln>
            <a:solidFill>
              <a:schemeClr val="accent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CustomShape 6"/>
          <p:cNvSpPr/>
          <p:nvPr/>
        </p:nvSpPr>
        <p:spPr>
          <a:xfrm>
            <a:off x="0" y="0"/>
            <a:ext cx="10079640" cy="18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CustomShape 7"/>
          <p:cNvSpPr/>
          <p:nvPr/>
        </p:nvSpPr>
        <p:spPr>
          <a:xfrm>
            <a:off x="3978360" y="-56160"/>
            <a:ext cx="2122200" cy="301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752400" y="4274640"/>
            <a:ext cx="8172720" cy="423360"/>
          </a:xfrm>
          <a:prstGeom prst="rect">
            <a:avLst/>
          </a:prstGeom>
          <a:gradFill rotWithShape="0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6" name="CustomShape 2"/>
          <p:cNvSpPr/>
          <p:nvPr/>
        </p:nvSpPr>
        <p:spPr>
          <a:xfrm>
            <a:off x="752400" y="3351240"/>
            <a:ext cx="8172720" cy="423360"/>
          </a:xfrm>
          <a:prstGeom prst="rect">
            <a:avLst/>
          </a:prstGeom>
          <a:gradFill rotWithShape="0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7" name="CustomShape 3"/>
          <p:cNvSpPr/>
          <p:nvPr/>
        </p:nvSpPr>
        <p:spPr>
          <a:xfrm>
            <a:off x="738360" y="1483560"/>
            <a:ext cx="8172720" cy="423360"/>
          </a:xfrm>
          <a:prstGeom prst="rect">
            <a:avLst/>
          </a:prstGeom>
          <a:gradFill rotWithShape="0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8" name="TextShape 4"/>
          <p:cNvSpPr txBox="1"/>
          <p:nvPr/>
        </p:nvSpPr>
        <p:spPr>
          <a:xfrm>
            <a:off x="504000" y="290160"/>
            <a:ext cx="9071640" cy="46548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000000"/>
                </a:solidFill>
                <a:latin typeface="Noto Sans"/>
              </a:rPr>
              <a:t>What makes fixed-length data so hard?</a:t>
            </a:r>
            <a:endParaRPr b="0" lang="en-US" sz="40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89" name="TextShape 5"/>
          <p:cNvSpPr txBox="1"/>
          <p:nvPr/>
        </p:nvSpPr>
        <p:spPr>
          <a:xfrm>
            <a:off x="83880" y="5292000"/>
            <a:ext cx="503640" cy="3016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fld id="{939A17FB-5492-449A-A7B8-437ACCF48251}" type="slidenum">
              <a:rPr b="1" lang="en-US" sz="1200" spc="-1" strike="noStrike">
                <a:solidFill>
                  <a:srgbClr val="18434e"/>
                </a:solidFill>
                <a:latin typeface="Noto Sans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90" name="CustomShape 6"/>
          <p:cNvSpPr/>
          <p:nvPr/>
        </p:nvSpPr>
        <p:spPr>
          <a:xfrm>
            <a:off x="738360" y="1547280"/>
            <a:ext cx="140868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A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1" name="CustomShape 7"/>
          <p:cNvSpPr/>
          <p:nvPr/>
        </p:nvSpPr>
        <p:spPr>
          <a:xfrm>
            <a:off x="2147760" y="1547280"/>
            <a:ext cx="241128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B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2" name="CustomShape 8"/>
          <p:cNvSpPr/>
          <p:nvPr/>
        </p:nvSpPr>
        <p:spPr>
          <a:xfrm>
            <a:off x="4559400" y="1547280"/>
            <a:ext cx="111096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C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3" name="CustomShape 9"/>
          <p:cNvSpPr/>
          <p:nvPr/>
        </p:nvSpPr>
        <p:spPr>
          <a:xfrm>
            <a:off x="752400" y="3414600"/>
            <a:ext cx="140868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A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4" name="CustomShape 10"/>
          <p:cNvSpPr/>
          <p:nvPr/>
        </p:nvSpPr>
        <p:spPr>
          <a:xfrm>
            <a:off x="2161440" y="3414600"/>
            <a:ext cx="241128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B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5" name="CustomShape 11"/>
          <p:cNvSpPr/>
          <p:nvPr/>
        </p:nvSpPr>
        <p:spPr>
          <a:xfrm>
            <a:off x="4573080" y="3414600"/>
            <a:ext cx="111096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C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6" name="CustomShape 12"/>
          <p:cNvSpPr/>
          <p:nvPr/>
        </p:nvSpPr>
        <p:spPr>
          <a:xfrm>
            <a:off x="5670720" y="1547280"/>
            <a:ext cx="3240360" cy="310320"/>
          </a:xfrm>
          <a:prstGeom prst="rect">
            <a:avLst/>
          </a:prstGeom>
          <a:pattFill prst="wdUpDiag">
            <a:fgClr>
              <a:srgbClr val="37669f"/>
            </a:fgClr>
            <a:bgClr>
              <a:srgbClr val="ffffff"/>
            </a:bgClr>
          </a:patt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Unused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7" name="CustomShape 13"/>
          <p:cNvSpPr/>
          <p:nvPr/>
        </p:nvSpPr>
        <p:spPr>
          <a:xfrm>
            <a:off x="444240" y="1177920"/>
            <a:ext cx="573444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Original Fixed-length message with A, B, C fields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8" name="CustomShape 14"/>
          <p:cNvSpPr/>
          <p:nvPr/>
        </p:nvSpPr>
        <p:spPr>
          <a:xfrm>
            <a:off x="214200" y="2244240"/>
            <a:ext cx="8906040" cy="912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Requirements evolve - want to add D, E fields, but be backward compatable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Add flag bits (X) at end of current data. 0 = original, 1 = extended.</a:t>
            </a:r>
            <a:endParaRPr b="0" lang="en-US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So add at the end. But they won't fit.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99" name="CustomShape 15"/>
          <p:cNvSpPr/>
          <p:nvPr/>
        </p:nvSpPr>
        <p:spPr>
          <a:xfrm>
            <a:off x="7104600" y="2890080"/>
            <a:ext cx="203112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E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00" name="CustomShape 16"/>
          <p:cNvSpPr/>
          <p:nvPr/>
        </p:nvSpPr>
        <p:spPr>
          <a:xfrm>
            <a:off x="5993280" y="2890080"/>
            <a:ext cx="1110960" cy="310320"/>
          </a:xfrm>
          <a:prstGeom prst="rect">
            <a:avLst/>
          </a:prstGeom>
          <a:noFill/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D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01" name="CustomShape 17"/>
          <p:cNvSpPr/>
          <p:nvPr/>
        </p:nvSpPr>
        <p:spPr>
          <a:xfrm>
            <a:off x="5695560" y="2890080"/>
            <a:ext cx="297000" cy="310320"/>
          </a:xfrm>
          <a:prstGeom prst="rect">
            <a:avLst/>
          </a:prstGeom>
          <a:noFill/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X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02" name="CustomShape 18"/>
          <p:cNvSpPr/>
          <p:nvPr/>
        </p:nvSpPr>
        <p:spPr>
          <a:xfrm>
            <a:off x="423000" y="3872160"/>
            <a:ext cx="657108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Ah ha! Turns out when D, E, are in use, B is not needed.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03" name="CustomShape 19"/>
          <p:cNvSpPr/>
          <p:nvPr/>
        </p:nvSpPr>
        <p:spPr>
          <a:xfrm>
            <a:off x="8755920" y="2624040"/>
            <a:ext cx="613440" cy="1335240"/>
          </a:xfrm>
          <a:prstGeom prst="ellipse">
            <a:avLst/>
          </a:prstGeom>
          <a:noFill/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4" name="CustomShape 20"/>
          <p:cNvSpPr/>
          <p:nvPr/>
        </p:nvSpPr>
        <p:spPr>
          <a:xfrm flipH="1" rot="16200000">
            <a:off x="6569280" y="1105200"/>
            <a:ext cx="283680" cy="4088880"/>
          </a:xfrm>
          <a:prstGeom prst="curvedConnector2">
            <a:avLst/>
          </a:prstGeom>
          <a:noFill/>
          <a:ln w="19080">
            <a:solidFill>
              <a:srgbClr val="ff0000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5" name="CustomShape 21"/>
          <p:cNvSpPr/>
          <p:nvPr/>
        </p:nvSpPr>
        <p:spPr>
          <a:xfrm>
            <a:off x="752400" y="4338000"/>
            <a:ext cx="140868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A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06" name="CustomShape 22"/>
          <p:cNvSpPr/>
          <p:nvPr/>
        </p:nvSpPr>
        <p:spPr>
          <a:xfrm>
            <a:off x="2161440" y="4338000"/>
            <a:ext cx="2411280" cy="310320"/>
          </a:xfrm>
          <a:prstGeom prst="rect">
            <a:avLst/>
          </a:prstGeom>
          <a:pattFill prst="wdUpDiag">
            <a:fgClr>
              <a:srgbClr val="37669f"/>
            </a:fgClr>
            <a:bgClr>
              <a:srgbClr val="ffffff"/>
            </a:bgClr>
          </a:patt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B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07" name="CustomShape 23"/>
          <p:cNvSpPr/>
          <p:nvPr/>
        </p:nvSpPr>
        <p:spPr>
          <a:xfrm>
            <a:off x="4573080" y="4338000"/>
            <a:ext cx="111096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C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08" name="CustomShape 24"/>
          <p:cNvSpPr/>
          <p:nvPr/>
        </p:nvSpPr>
        <p:spPr>
          <a:xfrm>
            <a:off x="213120" y="4795560"/>
            <a:ext cx="758016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So we re-purpose B's space to hold E for the extended message.</a:t>
            </a:r>
            <a:endParaRPr b="0" lang="en-US" sz="18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752400" y="2896560"/>
            <a:ext cx="8172720" cy="772560"/>
          </a:xfrm>
          <a:prstGeom prst="rect">
            <a:avLst/>
          </a:prstGeom>
          <a:gradFill rotWithShape="0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0" name="CustomShape 2"/>
          <p:cNvSpPr/>
          <p:nvPr/>
        </p:nvSpPr>
        <p:spPr>
          <a:xfrm>
            <a:off x="752400" y="1528200"/>
            <a:ext cx="8172720" cy="433440"/>
          </a:xfrm>
          <a:prstGeom prst="rect">
            <a:avLst/>
          </a:prstGeom>
          <a:gradFill rotWithShape="0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1" name="TextShape 3"/>
          <p:cNvSpPr txBox="1"/>
          <p:nvPr/>
        </p:nvSpPr>
        <p:spPr>
          <a:xfrm>
            <a:off x="504000" y="290160"/>
            <a:ext cx="9071640" cy="46548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>
              <a:lnSpc>
                <a:spcPct val="100000"/>
              </a:lnSpc>
            </a:pPr>
            <a:r>
              <a:rPr b="1" lang="en-US" sz="4000" spc="-1" strike="noStrike">
                <a:solidFill>
                  <a:srgbClr val="000000"/>
                </a:solidFill>
                <a:latin typeface="Noto Sans"/>
              </a:rPr>
              <a:t>What makes fixed-length data so hard?</a:t>
            </a:r>
            <a:endParaRPr b="0" lang="en-US" sz="4000" spc="-1" strike="noStrike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12" name="TextShape 4"/>
          <p:cNvSpPr txBox="1"/>
          <p:nvPr/>
        </p:nvSpPr>
        <p:spPr>
          <a:xfrm>
            <a:off x="83880" y="5292000"/>
            <a:ext cx="503640" cy="30168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r">
              <a:lnSpc>
                <a:spcPct val="100000"/>
              </a:lnSpc>
            </a:pPr>
            <a:fld id="{CD13E7A8-CD5E-4FB0-9E55-B5B1BB07D755}" type="slidenum">
              <a:rPr b="1" lang="en-US" sz="1200" spc="-1" strike="noStrike">
                <a:solidFill>
                  <a:srgbClr val="18434e"/>
                </a:solidFill>
                <a:latin typeface="Noto Sans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113" name="CustomShape 5"/>
          <p:cNvSpPr/>
          <p:nvPr/>
        </p:nvSpPr>
        <p:spPr>
          <a:xfrm>
            <a:off x="752400" y="3129840"/>
            <a:ext cx="140868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A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4" name="CustomShape 6"/>
          <p:cNvSpPr/>
          <p:nvPr/>
        </p:nvSpPr>
        <p:spPr>
          <a:xfrm>
            <a:off x="2172600" y="2980440"/>
            <a:ext cx="241128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B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5" name="CustomShape 7"/>
          <p:cNvSpPr/>
          <p:nvPr/>
        </p:nvSpPr>
        <p:spPr>
          <a:xfrm>
            <a:off x="4595400" y="3123720"/>
            <a:ext cx="111096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C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6" name="CustomShape 8"/>
          <p:cNvSpPr/>
          <p:nvPr/>
        </p:nvSpPr>
        <p:spPr>
          <a:xfrm>
            <a:off x="6004800" y="3123720"/>
            <a:ext cx="111096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D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7" name="CustomShape 9"/>
          <p:cNvSpPr/>
          <p:nvPr/>
        </p:nvSpPr>
        <p:spPr>
          <a:xfrm>
            <a:off x="5707080" y="3123720"/>
            <a:ext cx="29700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X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8" name="CustomShape 10"/>
          <p:cNvSpPr/>
          <p:nvPr/>
        </p:nvSpPr>
        <p:spPr>
          <a:xfrm>
            <a:off x="2172600" y="3301560"/>
            <a:ext cx="2411280" cy="310320"/>
          </a:xfrm>
          <a:prstGeom prst="rect">
            <a:avLst/>
          </a:prstGeom>
          <a:noFill/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B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19" name="CustomShape 11"/>
          <p:cNvSpPr/>
          <p:nvPr/>
        </p:nvSpPr>
        <p:spPr>
          <a:xfrm>
            <a:off x="2172600" y="3301560"/>
            <a:ext cx="203112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E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0" name="CustomShape 12"/>
          <p:cNvSpPr/>
          <p:nvPr/>
        </p:nvSpPr>
        <p:spPr>
          <a:xfrm>
            <a:off x="4220640" y="3301560"/>
            <a:ext cx="352080" cy="310320"/>
          </a:xfrm>
          <a:prstGeom prst="rect">
            <a:avLst/>
          </a:prstGeom>
          <a:pattFill prst="wdUpDiag">
            <a:fgClr>
              <a:srgbClr val="37669f"/>
            </a:fgClr>
            <a:bgClr>
              <a:srgbClr val="ffffff"/>
            </a:bgClr>
          </a:patt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1" name="CustomShape 13"/>
          <p:cNvSpPr/>
          <p:nvPr/>
        </p:nvSpPr>
        <p:spPr>
          <a:xfrm>
            <a:off x="7116120" y="3123720"/>
            <a:ext cx="1819800" cy="310320"/>
          </a:xfrm>
          <a:prstGeom prst="rect">
            <a:avLst/>
          </a:prstGeom>
          <a:pattFill prst="wdUpDiag">
            <a:fgClr>
              <a:srgbClr val="37669f"/>
            </a:fgClr>
            <a:bgClr>
              <a:srgbClr val="ffffff"/>
            </a:bgClr>
          </a:patt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Unused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2" name="CustomShape 14"/>
          <p:cNvSpPr/>
          <p:nvPr/>
        </p:nvSpPr>
        <p:spPr>
          <a:xfrm>
            <a:off x="762120" y="1593720"/>
            <a:ext cx="140868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A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3" name="CustomShape 15"/>
          <p:cNvSpPr/>
          <p:nvPr/>
        </p:nvSpPr>
        <p:spPr>
          <a:xfrm>
            <a:off x="4595400" y="1593720"/>
            <a:ext cx="111096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C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4" name="CustomShape 16"/>
          <p:cNvSpPr/>
          <p:nvPr/>
        </p:nvSpPr>
        <p:spPr>
          <a:xfrm>
            <a:off x="6004800" y="1593720"/>
            <a:ext cx="111096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D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5" name="CustomShape 17"/>
          <p:cNvSpPr/>
          <p:nvPr/>
        </p:nvSpPr>
        <p:spPr>
          <a:xfrm>
            <a:off x="5707080" y="1593720"/>
            <a:ext cx="29700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X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6" name="CustomShape 18"/>
          <p:cNvSpPr/>
          <p:nvPr/>
        </p:nvSpPr>
        <p:spPr>
          <a:xfrm>
            <a:off x="499680" y="968400"/>
            <a:ext cx="480168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... the extended message looks like this: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7" name="CustomShape 19"/>
          <p:cNvSpPr/>
          <p:nvPr/>
        </p:nvSpPr>
        <p:spPr>
          <a:xfrm>
            <a:off x="2183040" y="1593720"/>
            <a:ext cx="2411280" cy="310320"/>
          </a:xfrm>
          <a:prstGeom prst="rect">
            <a:avLst/>
          </a:prstGeom>
          <a:noFill/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B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8" name="CustomShape 20"/>
          <p:cNvSpPr/>
          <p:nvPr/>
        </p:nvSpPr>
        <p:spPr>
          <a:xfrm>
            <a:off x="2183040" y="1593720"/>
            <a:ext cx="2031120" cy="310320"/>
          </a:xfrm>
          <a:prstGeom prst="rect">
            <a:avLst/>
          </a:prstGeom>
          <a:solidFill>
            <a:schemeClr val="bg1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E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29" name="CustomShape 21"/>
          <p:cNvSpPr/>
          <p:nvPr/>
        </p:nvSpPr>
        <p:spPr>
          <a:xfrm>
            <a:off x="4231080" y="1593720"/>
            <a:ext cx="352080" cy="310320"/>
          </a:xfrm>
          <a:prstGeom prst="rect">
            <a:avLst/>
          </a:prstGeom>
          <a:pattFill prst="wdUpDiag">
            <a:fgClr>
              <a:srgbClr val="37669f"/>
            </a:fgClr>
            <a:bgClr>
              <a:srgbClr val="ffffff"/>
            </a:bgClr>
          </a:patt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0" name="CustomShape 22"/>
          <p:cNvSpPr/>
          <p:nvPr/>
        </p:nvSpPr>
        <p:spPr>
          <a:xfrm>
            <a:off x="7116120" y="1593720"/>
            <a:ext cx="1819800" cy="310320"/>
          </a:xfrm>
          <a:prstGeom prst="rect">
            <a:avLst/>
          </a:prstGeom>
          <a:pattFill prst="wdUpDiag">
            <a:fgClr>
              <a:srgbClr val="37669f"/>
            </a:fgClr>
            <a:bgClr>
              <a:srgbClr val="ffffff"/>
            </a:bgClr>
          </a:patt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Unused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31" name="CustomShape 23"/>
          <p:cNvSpPr/>
          <p:nvPr/>
        </p:nvSpPr>
        <p:spPr>
          <a:xfrm>
            <a:off x="767520" y="3942720"/>
            <a:ext cx="3177000" cy="819720"/>
          </a:xfrm>
          <a:prstGeom prst="wedgeRoundRectCallout">
            <a:avLst>
              <a:gd name="adj1" fmla="val -5779"/>
              <a:gd name="adj2" fmla="val -130194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In order to know whether to parse B or E..... 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32" name="CustomShape 24"/>
          <p:cNvSpPr/>
          <p:nvPr/>
        </p:nvSpPr>
        <p:spPr>
          <a:xfrm>
            <a:off x="580320" y="2208600"/>
            <a:ext cx="3373920" cy="363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So think about the parser....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33" name="CustomShape 25"/>
          <p:cNvSpPr/>
          <p:nvPr/>
        </p:nvSpPr>
        <p:spPr>
          <a:xfrm>
            <a:off x="4971600" y="3887640"/>
            <a:ext cx="3177000" cy="874440"/>
          </a:xfrm>
          <a:prstGeom prst="wedgeRoundRectCallout">
            <a:avLst>
              <a:gd name="adj1" fmla="val -22433"/>
              <a:gd name="adj2" fmla="val -104483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....parser must look </a:t>
            </a:r>
            <a:r>
              <a:rPr b="0" i="1" lang="en-US" sz="1800" spc="-1" strike="noStrike">
                <a:solidFill>
                  <a:srgbClr val="000000"/>
                </a:solidFill>
                <a:latin typeface="Calibri Light"/>
              </a:rPr>
              <a:t>ahead</a:t>
            </a:r>
            <a:r>
              <a:rPr b="0" lang="en-US" sz="1800" spc="-1" strike="noStrike">
                <a:solidFill>
                  <a:srgbClr val="000000"/>
                </a:solidFill>
                <a:latin typeface="Calibri Light"/>
              </a:rPr>
              <a:t> to this flag field.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34" name="CustomShape 26"/>
          <p:cNvSpPr/>
          <p:nvPr/>
        </p:nvSpPr>
        <p:spPr>
          <a:xfrm>
            <a:off x="1764000" y="2513880"/>
            <a:ext cx="831240" cy="38196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5" name="CustomShape 27"/>
          <p:cNvSpPr/>
          <p:nvPr/>
        </p:nvSpPr>
        <p:spPr>
          <a:xfrm rot="528600">
            <a:off x="2781720" y="2568960"/>
            <a:ext cx="3192120" cy="36396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00b05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LibreOffice/6.0.7.3$Linux_X86_64 LibreOffice_project/00m0$Build-3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2019-01-28T13:10:24Z</dcterms:created>
  <dc:creator>Mike Beckerle</dc:creator>
  <dc:description/>
  <dc:language>en-US</dc:language>
  <cp:lastModifiedBy>Mike Beckerle</cp:lastModifiedBy>
  <dcterms:modified xsi:type="dcterms:W3CDTF">2019-01-28T13:13:34Z</dcterms:modified>
  <cp:revision>2</cp:revision>
  <dc:subject/>
  <dc:title/>
</cp:coreProperties>
</file>